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6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3667-A633-41DA-9A92-9F5BDD2E8CDE}" type="datetimeFigureOut">
              <a:rPr lang="it-IT" smtClean="0"/>
              <a:t>21/09/2018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C423-48CF-4130-8A48-668BD9D76F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0939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3667-A633-41DA-9A92-9F5BDD2E8CDE}" type="datetimeFigureOut">
              <a:rPr lang="it-IT" smtClean="0"/>
              <a:t>21/09/2018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C423-48CF-4130-8A48-668BD9D76F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82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3667-A633-41DA-9A92-9F5BDD2E8CDE}" type="datetimeFigureOut">
              <a:rPr lang="it-IT" smtClean="0"/>
              <a:t>21/09/2018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C423-48CF-4130-8A48-668BD9D76F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1843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3667-A633-41DA-9A92-9F5BDD2E8CDE}" type="datetimeFigureOut">
              <a:rPr lang="it-IT" smtClean="0"/>
              <a:t>21/09/2018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C423-48CF-4130-8A48-668BD9D76F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5439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3667-A633-41DA-9A92-9F5BDD2E8CDE}" type="datetimeFigureOut">
              <a:rPr lang="it-IT" smtClean="0"/>
              <a:t>21/09/2018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C423-48CF-4130-8A48-668BD9D76F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1968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3667-A633-41DA-9A92-9F5BDD2E8CDE}" type="datetimeFigureOut">
              <a:rPr lang="it-IT" smtClean="0"/>
              <a:t>21/09/2018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C423-48CF-4130-8A48-668BD9D76F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2166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3667-A633-41DA-9A92-9F5BDD2E8CDE}" type="datetimeFigureOut">
              <a:rPr lang="it-IT" smtClean="0"/>
              <a:t>21/09/2018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C423-48CF-4130-8A48-668BD9D76F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9757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3667-A633-41DA-9A92-9F5BDD2E8CDE}" type="datetimeFigureOut">
              <a:rPr lang="it-IT" smtClean="0"/>
              <a:t>21/09/2018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C423-48CF-4130-8A48-668BD9D76F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2871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3667-A633-41DA-9A92-9F5BDD2E8CDE}" type="datetimeFigureOut">
              <a:rPr lang="it-IT" smtClean="0"/>
              <a:t>21/09/2018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C423-48CF-4130-8A48-668BD9D76F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462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3667-A633-41DA-9A92-9F5BDD2E8CDE}" type="datetimeFigureOut">
              <a:rPr lang="it-IT" smtClean="0"/>
              <a:t>21/09/2018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C423-48CF-4130-8A48-668BD9D76F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0068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3667-A633-41DA-9A92-9F5BDD2E8CDE}" type="datetimeFigureOut">
              <a:rPr lang="it-IT" smtClean="0"/>
              <a:t>21/09/2018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C423-48CF-4130-8A48-668BD9D76F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9321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63667-A633-41DA-9A92-9F5BDD2E8CDE}" type="datetimeFigureOut">
              <a:rPr lang="it-IT" smtClean="0"/>
              <a:t>21/09/2018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2C423-48CF-4130-8A48-668BD9D76F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5655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7683640" y="4088106"/>
            <a:ext cx="4311941" cy="2569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it-IT" altLang="it-IT" sz="1400" b="1" dirty="0" smtClean="0">
                <a:solidFill>
                  <a:srgbClr val="FF9900"/>
                </a:solidFill>
              </a:rPr>
              <a:t>Roma, </a:t>
            </a:r>
            <a:r>
              <a:rPr lang="it-IT" altLang="it-IT" sz="1400" b="1" dirty="0" smtClean="0">
                <a:solidFill>
                  <a:srgbClr val="FF9900"/>
                </a:solidFill>
              </a:rPr>
              <a:t>gg/mm/</a:t>
            </a:r>
            <a:r>
              <a:rPr lang="it-IT" altLang="it-IT" sz="1400" b="1" dirty="0" err="1" smtClean="0">
                <a:solidFill>
                  <a:srgbClr val="FF9900"/>
                </a:solidFill>
              </a:rPr>
              <a:t>aaaa</a:t>
            </a:r>
            <a:endParaRPr lang="it-IT" altLang="it-IT" sz="1400" b="1" dirty="0">
              <a:solidFill>
                <a:srgbClr val="FF9900"/>
              </a:solidFill>
            </a:endParaRPr>
          </a:p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it-IT" altLang="it-IT" sz="1400" b="1" dirty="0" smtClean="0">
                <a:solidFill>
                  <a:srgbClr val="FF9900"/>
                </a:solidFill>
              </a:rPr>
              <a:t>STUDENTI:</a:t>
            </a:r>
          </a:p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it-IT" altLang="it-IT" sz="1400" b="1" dirty="0" smtClean="0">
                <a:solidFill>
                  <a:srgbClr val="FF9900"/>
                </a:solidFill>
              </a:rPr>
              <a:t>CIRO IMMOBILE</a:t>
            </a:r>
          </a:p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it-IT" altLang="it-IT" sz="1400" b="1" dirty="0" smtClean="0">
                <a:solidFill>
                  <a:srgbClr val="FF9900"/>
                </a:solidFill>
              </a:rPr>
              <a:t>LUIS ALBERTO</a:t>
            </a:r>
          </a:p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it-IT" altLang="it-IT" sz="1400" b="1" dirty="0" smtClean="0">
                <a:solidFill>
                  <a:srgbClr val="FF9900"/>
                </a:solidFill>
              </a:rPr>
              <a:t>LUCAS LEIVA</a:t>
            </a:r>
          </a:p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it-IT" altLang="it-IT" sz="1400" b="1" dirty="0" smtClean="0">
                <a:solidFill>
                  <a:srgbClr val="FF9900"/>
                </a:solidFill>
              </a:rPr>
              <a:t>MARCO PAROLO</a:t>
            </a:r>
          </a:p>
          <a:p>
            <a:pPr algn="r">
              <a:spcBef>
                <a:spcPct val="50000"/>
              </a:spcBef>
              <a:buNone/>
            </a:pPr>
            <a:r>
              <a:rPr lang="it-IT" altLang="it-IT" sz="1400" b="1" dirty="0" smtClean="0">
                <a:solidFill>
                  <a:srgbClr val="FF9900"/>
                </a:solidFill>
              </a:rPr>
              <a:t>SERGEJ MILINKOVIC </a:t>
            </a:r>
            <a:r>
              <a:rPr lang="it-IT" altLang="it-IT" sz="1400" b="1" dirty="0">
                <a:solidFill>
                  <a:srgbClr val="FF9900"/>
                </a:solidFill>
              </a:rPr>
              <a:t>SAVIC</a:t>
            </a:r>
            <a:endParaRPr lang="it-IT" altLang="it-IT" sz="1400" b="1" dirty="0">
              <a:solidFill>
                <a:srgbClr val="FF9900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it-IT" altLang="it-IT" sz="1400" b="1" dirty="0">
              <a:solidFill>
                <a:srgbClr val="FF9900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536183" y="204749"/>
            <a:ext cx="5400675" cy="1535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FontTx/>
              <a:buNone/>
            </a:pPr>
            <a:endParaRPr lang="it-IT" altLang="it-IT" sz="1100" dirty="0">
              <a:solidFill>
                <a:schemeClr val="bg1"/>
              </a:solidFill>
            </a:endParaRPr>
          </a:p>
          <a:p>
            <a:pPr algn="r">
              <a:buNone/>
            </a:pPr>
            <a:r>
              <a:rPr lang="x-none" sz="1100" cap="small" dirty="0">
                <a:solidFill>
                  <a:schemeClr val="bg1"/>
                </a:solidFill>
              </a:rPr>
              <a:t>CORSO DI LAUREA IN SCIENZE DELL'ARCHITETTURA  a.a. 201</a:t>
            </a:r>
            <a:r>
              <a:rPr lang="it-IT" sz="1100" cap="small" dirty="0" smtClean="0">
                <a:solidFill>
                  <a:schemeClr val="bg1"/>
                </a:solidFill>
              </a:rPr>
              <a:t>8/19</a:t>
            </a:r>
          </a:p>
          <a:p>
            <a:pPr algn="r">
              <a:buNone/>
            </a:pPr>
            <a:endParaRPr lang="it-IT" sz="1100" cap="small" dirty="0">
              <a:solidFill>
                <a:schemeClr val="bg1"/>
              </a:solidFill>
            </a:endParaRPr>
          </a:p>
          <a:p>
            <a:pPr algn="r">
              <a:buNone/>
            </a:pPr>
            <a:r>
              <a:rPr lang="it-IT" sz="1400" b="1" dirty="0">
                <a:solidFill>
                  <a:schemeClr val="bg1"/>
                </a:solidFill>
              </a:rPr>
              <a:t>ABITARE L’INCOMPIUTO</a:t>
            </a:r>
          </a:p>
          <a:p>
            <a:pPr algn="r">
              <a:buNone/>
            </a:pPr>
            <a:r>
              <a:rPr lang="x-none" sz="1100" cap="small" dirty="0" smtClean="0">
                <a:solidFill>
                  <a:schemeClr val="bg1"/>
                </a:solidFill>
              </a:rPr>
              <a:t>LABORATORIO </a:t>
            </a:r>
            <a:r>
              <a:rPr lang="x-none" sz="1100" cap="small" dirty="0">
                <a:solidFill>
                  <a:schemeClr val="bg1"/>
                </a:solidFill>
              </a:rPr>
              <a:t>DI PROGETTAZIONE </a:t>
            </a:r>
            <a:r>
              <a:rPr lang="x-none" sz="1100" cap="small" dirty="0" smtClean="0">
                <a:solidFill>
                  <a:schemeClr val="bg1"/>
                </a:solidFill>
              </a:rPr>
              <a:t>II</a:t>
            </a:r>
            <a:r>
              <a:rPr lang="it-IT" sz="1100" cap="small" dirty="0">
                <a:solidFill>
                  <a:schemeClr val="bg1"/>
                </a:solidFill>
              </a:rPr>
              <a:t>I</a:t>
            </a:r>
          </a:p>
          <a:p>
            <a:pPr algn="r">
              <a:buNone/>
            </a:pPr>
            <a:r>
              <a:rPr lang="x-none" sz="1100" cap="small" dirty="0">
                <a:solidFill>
                  <a:schemeClr val="bg1"/>
                </a:solidFill>
              </a:rPr>
              <a:t>PROF. ALFONSO </a:t>
            </a:r>
            <a:r>
              <a:rPr lang="x-none" sz="1100" cap="small" dirty="0" smtClean="0">
                <a:solidFill>
                  <a:schemeClr val="bg1"/>
                </a:solidFill>
              </a:rPr>
              <a:t>GIANCOTTI</a:t>
            </a:r>
            <a:r>
              <a:rPr lang="it-IT" sz="1100" cap="small" dirty="0" smtClean="0">
                <a:solidFill>
                  <a:schemeClr val="bg1"/>
                </a:solidFill>
              </a:rPr>
              <a:t> (CANALE B)</a:t>
            </a:r>
          </a:p>
          <a:p>
            <a:pPr algn="r"/>
            <a:endParaRPr lang="it-IT" sz="1100" cap="small" dirty="0">
              <a:solidFill>
                <a:schemeClr val="bg1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293453" y="2253266"/>
            <a:ext cx="6702128" cy="929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FontTx/>
              <a:buNone/>
            </a:pPr>
            <a:endParaRPr lang="it-IT" altLang="it-IT" sz="1600" b="1" dirty="0">
              <a:solidFill>
                <a:schemeClr val="bg1"/>
              </a:solidFill>
            </a:endParaRPr>
          </a:p>
          <a:p>
            <a:pPr algn="r">
              <a:buFontTx/>
              <a:buNone/>
            </a:pPr>
            <a:r>
              <a:rPr lang="it-IT" altLang="it-IT" b="1" dirty="0" smtClean="0">
                <a:solidFill>
                  <a:schemeClr val="bg1"/>
                </a:solidFill>
              </a:rPr>
              <a:t>PROPOSTA DI MASTERPLAN</a:t>
            </a:r>
            <a:endParaRPr lang="it-IT" altLang="it-IT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184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-3255948" y="0"/>
            <a:ext cx="3076486" cy="6857999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1" y="6092825"/>
            <a:ext cx="1246094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269781" y="6126163"/>
            <a:ext cx="11677239" cy="577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it-IT" altLang="it-IT" sz="1200" b="1" dirty="0" smtClean="0">
                <a:solidFill>
                  <a:srgbClr val="FF9900"/>
                </a:solidFill>
              </a:rPr>
              <a:t>PROPOSTA DI MASTERPLAN</a:t>
            </a:r>
            <a:endParaRPr lang="it-IT" altLang="it-IT" sz="1200" b="1" dirty="0" smtClean="0">
              <a:solidFill>
                <a:srgbClr val="FF9900"/>
              </a:solidFill>
            </a:endParaRPr>
          </a:p>
          <a:p>
            <a:pPr>
              <a:spcBef>
                <a:spcPct val="50000"/>
              </a:spcBef>
              <a:buNone/>
            </a:pPr>
            <a:r>
              <a:rPr lang="it-IT" sz="1200" dirty="0" smtClean="0">
                <a:solidFill>
                  <a:schemeClr val="bg1"/>
                </a:solidFill>
              </a:rPr>
              <a:t>Prof</a:t>
            </a:r>
            <a:r>
              <a:rPr lang="x-none" sz="1200" dirty="0">
                <a:solidFill>
                  <a:schemeClr val="bg1"/>
                </a:solidFill>
              </a:rPr>
              <a:t>. A</a:t>
            </a:r>
            <a:r>
              <a:rPr lang="it-IT" sz="1200" dirty="0" err="1">
                <a:solidFill>
                  <a:schemeClr val="bg1"/>
                </a:solidFill>
              </a:rPr>
              <a:t>lfonso</a:t>
            </a:r>
            <a:r>
              <a:rPr lang="x-none" sz="1200" dirty="0">
                <a:solidFill>
                  <a:schemeClr val="bg1"/>
                </a:solidFill>
              </a:rPr>
              <a:t> G</a:t>
            </a:r>
            <a:r>
              <a:rPr lang="it-IT" sz="1200" dirty="0" err="1">
                <a:solidFill>
                  <a:schemeClr val="bg1"/>
                </a:solidFill>
              </a:rPr>
              <a:t>iancotti</a:t>
            </a:r>
            <a:r>
              <a:rPr lang="it-IT" sz="1200" dirty="0">
                <a:solidFill>
                  <a:schemeClr val="bg1"/>
                </a:solidFill>
              </a:rPr>
              <a:t> (</a:t>
            </a:r>
            <a:r>
              <a:rPr lang="it-IT" sz="1200" dirty="0" smtClean="0">
                <a:solidFill>
                  <a:schemeClr val="bg1"/>
                </a:solidFill>
              </a:rPr>
              <a:t>Canale </a:t>
            </a:r>
            <a:r>
              <a:rPr lang="it-IT" sz="1200" dirty="0">
                <a:solidFill>
                  <a:schemeClr val="bg1"/>
                </a:solidFill>
              </a:rPr>
              <a:t>B), </a:t>
            </a:r>
            <a:r>
              <a:rPr lang="it-IT" sz="1300" b="1" dirty="0">
                <a:solidFill>
                  <a:schemeClr val="bg1"/>
                </a:solidFill>
              </a:rPr>
              <a:t>ABITARE L’INCOMPIUTO, </a:t>
            </a:r>
            <a:r>
              <a:rPr lang="x-none" sz="1300" dirty="0" smtClean="0">
                <a:solidFill>
                  <a:schemeClr val="bg1"/>
                </a:solidFill>
              </a:rPr>
              <a:t>Laboratorio Di Progettazione I</a:t>
            </a:r>
            <a:r>
              <a:rPr lang="it-IT" sz="1300" dirty="0" smtClean="0">
                <a:solidFill>
                  <a:schemeClr val="bg1"/>
                </a:solidFill>
              </a:rPr>
              <a:t>II, Corso di Laurea in Scienze dell’Architettura, </a:t>
            </a:r>
            <a:r>
              <a:rPr lang="it-IT" sz="1300" dirty="0" err="1" smtClean="0">
                <a:solidFill>
                  <a:schemeClr val="bg1"/>
                </a:solidFill>
              </a:rPr>
              <a:t>a.a</a:t>
            </a:r>
            <a:r>
              <a:rPr lang="it-IT" sz="1300" dirty="0" smtClean="0">
                <a:solidFill>
                  <a:schemeClr val="bg1"/>
                </a:solidFill>
              </a:rPr>
              <a:t>. 2018/19 </a:t>
            </a:r>
            <a:r>
              <a:rPr lang="x-none" sz="1300" dirty="0" smtClean="0">
                <a:solidFill>
                  <a:schemeClr val="bg1"/>
                </a:solidFill>
              </a:rPr>
              <a:t> </a:t>
            </a:r>
            <a:endParaRPr lang="it-IT" altLang="it-IT" sz="1300" dirty="0">
              <a:solidFill>
                <a:schemeClr val="bg1"/>
              </a:solidFill>
            </a:endParaRPr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-2838605" y="5838826"/>
            <a:ext cx="2569907" cy="992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N:B: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Per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una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visibilita</a:t>
            </a:r>
            <a:r>
              <a:rPr lang="en-US" altLang="it-IT" sz="1300" dirty="0" smtClean="0">
                <a:solidFill>
                  <a:schemeClr val="bg1"/>
                </a:solidFill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ottimale</a:t>
            </a:r>
            <a:r>
              <a:rPr lang="en-US" altLang="it-IT" sz="1300" dirty="0" smtClean="0">
                <a:solidFill>
                  <a:schemeClr val="bg1"/>
                </a:solidFill>
              </a:rPr>
              <a:t> del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lavoro</a:t>
            </a:r>
            <a:r>
              <a:rPr lang="en-US" altLang="it-IT" sz="1300" dirty="0" smtClean="0">
                <a:solidFill>
                  <a:schemeClr val="bg1"/>
                </a:solidFill>
              </a:rPr>
              <a:t> a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schermo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consiglia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non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scendere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oltre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corpo</a:t>
            </a:r>
            <a:r>
              <a:rPr lang="en-US" altLang="it-IT" sz="1300" dirty="0" smtClean="0">
                <a:solidFill>
                  <a:schemeClr val="bg1"/>
                </a:solidFill>
              </a:rPr>
              <a:t> 11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pt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4104" name="Rectangle 3"/>
          <p:cNvSpPr>
            <a:spLocks noChangeArrowheads="1"/>
          </p:cNvSpPr>
          <p:nvPr/>
        </p:nvSpPr>
        <p:spPr bwMode="auto">
          <a:xfrm>
            <a:off x="357936" y="5589588"/>
            <a:ext cx="3492500" cy="215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-2863792" y="395782"/>
            <a:ext cx="268433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>
                <a:solidFill>
                  <a:schemeClr val="bg1"/>
                </a:solidFill>
                <a:cs typeface="Arial" panose="020B0604020202020204" pitchFamily="34" charset="0"/>
              </a:rPr>
              <a:t>L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’uso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del format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assolutamente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libero,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l’unico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vincolo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quello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di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usare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font </a:t>
            </a:r>
            <a:r>
              <a:rPr lang="en-US" altLang="it-IT" sz="1300" dirty="0">
                <a:solidFill>
                  <a:schemeClr val="bg1"/>
                </a:solidFill>
                <a:cs typeface="Arial" panose="020B0604020202020204" pitchFamily="34" charset="0"/>
              </a:rPr>
              <a:t>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rial per dare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unitarieta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ai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contribute.</a:t>
            </a:r>
            <a:endParaRPr lang="it-IT" altLang="it-IT" sz="1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-2876135" y="2059737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400" dirty="0" smtClean="0">
                <a:solidFill>
                  <a:schemeClr val="bg1"/>
                </a:solidFill>
              </a:rPr>
              <a:t>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-2834720" y="1677"/>
            <a:ext cx="252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u="sng" dirty="0" smtClean="0">
                <a:solidFill>
                  <a:schemeClr val="bg1"/>
                </a:solidFill>
              </a:rPr>
              <a:t>Note</a:t>
            </a:r>
            <a:endParaRPr lang="it-IT" altLang="it-IT" sz="1400" b="1" u="sng" dirty="0">
              <a:solidFill>
                <a:schemeClr val="bg1"/>
              </a:solidFill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-2863792" y="1550401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smtClean="0">
                <a:solidFill>
                  <a:schemeClr val="bg1"/>
                </a:solidFill>
              </a:rPr>
              <a:t>TESTO MAIUSCOLO DIMENSIONE ARIAL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-2844800" y="2732084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TESTO MAIUSCOLO DIMENSIONE ARIAL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-2858038" y="3259353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300" dirty="0" smtClean="0">
                <a:solidFill>
                  <a:schemeClr val="bg1"/>
                </a:solidFill>
              </a:rPr>
              <a:t>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-2880519" y="3900923"/>
            <a:ext cx="2592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smtClean="0">
                <a:solidFill>
                  <a:schemeClr val="bg1"/>
                </a:solidFill>
              </a:rPr>
              <a:t>TESTO MAIUSCOLO DIMENSIONE ARIAL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-2849846" y="4364723"/>
            <a:ext cx="26703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200" dirty="0" smtClean="0">
                <a:solidFill>
                  <a:schemeClr val="bg1"/>
                </a:solidFill>
              </a:rPr>
              <a:t>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-2906157" y="4778229"/>
            <a:ext cx="259238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smtClean="0">
                <a:solidFill>
                  <a:schemeClr val="bg1"/>
                </a:solidFill>
              </a:rPr>
              <a:t>TESTO MAIUSCOLO DIMENSIONE ARIAL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-2875484" y="5242029"/>
            <a:ext cx="267038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100" dirty="0" smtClean="0">
                <a:solidFill>
                  <a:schemeClr val="bg1"/>
                </a:solidFill>
              </a:rPr>
              <a:t>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49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-3255948" y="0"/>
            <a:ext cx="3076486" cy="6857999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1" y="6092825"/>
            <a:ext cx="1246094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269781" y="6126163"/>
            <a:ext cx="11677239" cy="577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it-IT" altLang="it-IT" sz="1200" b="1" dirty="0" smtClean="0">
                <a:solidFill>
                  <a:srgbClr val="FF9900"/>
                </a:solidFill>
              </a:rPr>
              <a:t>PROPOSTA DI MASTERPLAN</a:t>
            </a:r>
            <a:endParaRPr lang="it-IT" altLang="it-IT" sz="1200" b="1" dirty="0" smtClean="0">
              <a:solidFill>
                <a:srgbClr val="FF9900"/>
              </a:solidFill>
            </a:endParaRPr>
          </a:p>
          <a:p>
            <a:pPr>
              <a:spcBef>
                <a:spcPct val="50000"/>
              </a:spcBef>
              <a:buNone/>
            </a:pPr>
            <a:r>
              <a:rPr lang="it-IT" sz="1200" dirty="0" smtClean="0">
                <a:solidFill>
                  <a:schemeClr val="bg1"/>
                </a:solidFill>
              </a:rPr>
              <a:t>Prof</a:t>
            </a:r>
            <a:r>
              <a:rPr lang="x-none" sz="1200" dirty="0">
                <a:solidFill>
                  <a:schemeClr val="bg1"/>
                </a:solidFill>
              </a:rPr>
              <a:t>. A</a:t>
            </a:r>
            <a:r>
              <a:rPr lang="it-IT" sz="1200" dirty="0" err="1">
                <a:solidFill>
                  <a:schemeClr val="bg1"/>
                </a:solidFill>
              </a:rPr>
              <a:t>lfonso</a:t>
            </a:r>
            <a:r>
              <a:rPr lang="x-none" sz="1200" dirty="0">
                <a:solidFill>
                  <a:schemeClr val="bg1"/>
                </a:solidFill>
              </a:rPr>
              <a:t> G</a:t>
            </a:r>
            <a:r>
              <a:rPr lang="it-IT" sz="1200" dirty="0" err="1">
                <a:solidFill>
                  <a:schemeClr val="bg1"/>
                </a:solidFill>
              </a:rPr>
              <a:t>iancotti</a:t>
            </a:r>
            <a:r>
              <a:rPr lang="it-IT" sz="1200" dirty="0">
                <a:solidFill>
                  <a:schemeClr val="bg1"/>
                </a:solidFill>
              </a:rPr>
              <a:t> (</a:t>
            </a:r>
            <a:r>
              <a:rPr lang="it-IT" sz="1200" dirty="0" smtClean="0">
                <a:solidFill>
                  <a:schemeClr val="bg1"/>
                </a:solidFill>
              </a:rPr>
              <a:t>Canale </a:t>
            </a:r>
            <a:r>
              <a:rPr lang="it-IT" sz="1200" dirty="0">
                <a:solidFill>
                  <a:schemeClr val="bg1"/>
                </a:solidFill>
              </a:rPr>
              <a:t>B), </a:t>
            </a:r>
            <a:r>
              <a:rPr lang="it-IT" sz="1300" b="1" dirty="0">
                <a:solidFill>
                  <a:schemeClr val="bg1"/>
                </a:solidFill>
              </a:rPr>
              <a:t>ABITARE L’INCOMPIUTO, </a:t>
            </a:r>
            <a:r>
              <a:rPr lang="x-none" sz="1300" dirty="0" smtClean="0">
                <a:solidFill>
                  <a:schemeClr val="bg1"/>
                </a:solidFill>
              </a:rPr>
              <a:t>Laboratorio Di Progettazione I</a:t>
            </a:r>
            <a:r>
              <a:rPr lang="it-IT" sz="1300" dirty="0" smtClean="0">
                <a:solidFill>
                  <a:schemeClr val="bg1"/>
                </a:solidFill>
              </a:rPr>
              <a:t>II, Corso di Laurea in Scienze dell’Architettura, </a:t>
            </a:r>
            <a:r>
              <a:rPr lang="it-IT" sz="1300" dirty="0" err="1" smtClean="0">
                <a:solidFill>
                  <a:schemeClr val="bg1"/>
                </a:solidFill>
              </a:rPr>
              <a:t>a.a</a:t>
            </a:r>
            <a:r>
              <a:rPr lang="it-IT" sz="1300" dirty="0" smtClean="0">
                <a:solidFill>
                  <a:schemeClr val="bg1"/>
                </a:solidFill>
              </a:rPr>
              <a:t>. 2018/19 </a:t>
            </a:r>
            <a:r>
              <a:rPr lang="x-none" sz="1300" dirty="0" smtClean="0">
                <a:solidFill>
                  <a:schemeClr val="bg1"/>
                </a:solidFill>
              </a:rPr>
              <a:t> </a:t>
            </a:r>
            <a:endParaRPr lang="it-IT" altLang="it-IT" sz="1300" dirty="0">
              <a:solidFill>
                <a:schemeClr val="bg1"/>
              </a:solidFill>
            </a:endParaRPr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-2838605" y="5838826"/>
            <a:ext cx="2569907" cy="992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N:B: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Per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una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visibilita</a:t>
            </a:r>
            <a:r>
              <a:rPr lang="en-US" altLang="it-IT" sz="1300" dirty="0" smtClean="0">
                <a:solidFill>
                  <a:schemeClr val="bg1"/>
                </a:solidFill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ottimale</a:t>
            </a:r>
            <a:r>
              <a:rPr lang="en-US" altLang="it-IT" sz="1300" dirty="0" smtClean="0">
                <a:solidFill>
                  <a:schemeClr val="bg1"/>
                </a:solidFill>
              </a:rPr>
              <a:t> del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lavoro</a:t>
            </a:r>
            <a:r>
              <a:rPr lang="en-US" altLang="it-IT" sz="1300" dirty="0" smtClean="0">
                <a:solidFill>
                  <a:schemeClr val="bg1"/>
                </a:solidFill>
              </a:rPr>
              <a:t> a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schermo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consiglia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non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scendere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oltre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corpo</a:t>
            </a:r>
            <a:r>
              <a:rPr lang="en-US" altLang="it-IT" sz="1300" dirty="0" smtClean="0">
                <a:solidFill>
                  <a:schemeClr val="bg1"/>
                </a:solidFill>
              </a:rPr>
              <a:t> 11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pt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4104" name="Rectangle 3"/>
          <p:cNvSpPr>
            <a:spLocks noChangeArrowheads="1"/>
          </p:cNvSpPr>
          <p:nvPr/>
        </p:nvSpPr>
        <p:spPr bwMode="auto">
          <a:xfrm>
            <a:off x="357936" y="5589588"/>
            <a:ext cx="3492500" cy="215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-2863792" y="395782"/>
            <a:ext cx="268433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>
                <a:solidFill>
                  <a:schemeClr val="bg1"/>
                </a:solidFill>
                <a:cs typeface="Arial" panose="020B0604020202020204" pitchFamily="34" charset="0"/>
              </a:rPr>
              <a:t>L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’uso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del format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assolutamente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libero,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l’unico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vincolo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quello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di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usare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font </a:t>
            </a:r>
            <a:r>
              <a:rPr lang="en-US" altLang="it-IT" sz="1300" dirty="0">
                <a:solidFill>
                  <a:schemeClr val="bg1"/>
                </a:solidFill>
                <a:cs typeface="Arial" panose="020B0604020202020204" pitchFamily="34" charset="0"/>
              </a:rPr>
              <a:t>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rial per dare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unitarieta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ai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contribute.</a:t>
            </a:r>
            <a:endParaRPr lang="it-IT" altLang="it-IT" sz="1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-2876135" y="2059737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400" dirty="0" smtClean="0">
                <a:solidFill>
                  <a:schemeClr val="bg1"/>
                </a:solidFill>
              </a:rPr>
              <a:t>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-2834720" y="1677"/>
            <a:ext cx="252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u="sng" dirty="0" smtClean="0">
                <a:solidFill>
                  <a:schemeClr val="bg1"/>
                </a:solidFill>
              </a:rPr>
              <a:t>Note</a:t>
            </a:r>
            <a:endParaRPr lang="it-IT" altLang="it-IT" sz="1400" b="1" u="sng" dirty="0">
              <a:solidFill>
                <a:schemeClr val="bg1"/>
              </a:solidFill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-2863792" y="1550401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smtClean="0">
                <a:solidFill>
                  <a:schemeClr val="bg1"/>
                </a:solidFill>
              </a:rPr>
              <a:t>TESTO MAIUSCOLO DIMENSIONE ARIAL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-2844800" y="2732084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TESTO MAIUSCOLO DIMENSIONE ARIAL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-2858038" y="3259353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300" dirty="0" smtClean="0">
                <a:solidFill>
                  <a:schemeClr val="bg1"/>
                </a:solidFill>
              </a:rPr>
              <a:t>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-2880519" y="3900923"/>
            <a:ext cx="2592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smtClean="0">
                <a:solidFill>
                  <a:schemeClr val="bg1"/>
                </a:solidFill>
              </a:rPr>
              <a:t>TESTO MAIUSCOLO DIMENSIONE ARIAL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-2849846" y="4364723"/>
            <a:ext cx="26703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200" dirty="0" smtClean="0">
                <a:solidFill>
                  <a:schemeClr val="bg1"/>
                </a:solidFill>
              </a:rPr>
              <a:t>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-2906157" y="4778229"/>
            <a:ext cx="259238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smtClean="0">
                <a:solidFill>
                  <a:schemeClr val="bg1"/>
                </a:solidFill>
              </a:rPr>
              <a:t>TESTO MAIUSCOLO DIMENSIONE ARIAL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-2875484" y="5242029"/>
            <a:ext cx="267038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100" dirty="0" smtClean="0">
                <a:solidFill>
                  <a:schemeClr val="bg1"/>
                </a:solidFill>
              </a:rPr>
              <a:t>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36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-3255948" y="0"/>
            <a:ext cx="3076486" cy="6857999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1" y="6092825"/>
            <a:ext cx="1246094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269781" y="6126163"/>
            <a:ext cx="11677239" cy="577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it-IT" altLang="it-IT" sz="1200" b="1" dirty="0" smtClean="0">
                <a:solidFill>
                  <a:srgbClr val="FF9900"/>
                </a:solidFill>
              </a:rPr>
              <a:t>PROPOSTA DI MASTERPLAN</a:t>
            </a:r>
            <a:endParaRPr lang="it-IT" altLang="it-IT" sz="1200" b="1" dirty="0" smtClean="0">
              <a:solidFill>
                <a:srgbClr val="FF9900"/>
              </a:solidFill>
            </a:endParaRPr>
          </a:p>
          <a:p>
            <a:pPr>
              <a:spcBef>
                <a:spcPct val="50000"/>
              </a:spcBef>
              <a:buNone/>
            </a:pPr>
            <a:r>
              <a:rPr lang="it-IT" sz="1200" dirty="0" smtClean="0">
                <a:solidFill>
                  <a:schemeClr val="bg1"/>
                </a:solidFill>
              </a:rPr>
              <a:t>Prof</a:t>
            </a:r>
            <a:r>
              <a:rPr lang="x-none" sz="1200" dirty="0">
                <a:solidFill>
                  <a:schemeClr val="bg1"/>
                </a:solidFill>
              </a:rPr>
              <a:t>. A</a:t>
            </a:r>
            <a:r>
              <a:rPr lang="it-IT" sz="1200" dirty="0" err="1">
                <a:solidFill>
                  <a:schemeClr val="bg1"/>
                </a:solidFill>
              </a:rPr>
              <a:t>lfonso</a:t>
            </a:r>
            <a:r>
              <a:rPr lang="x-none" sz="1200" dirty="0">
                <a:solidFill>
                  <a:schemeClr val="bg1"/>
                </a:solidFill>
              </a:rPr>
              <a:t> G</a:t>
            </a:r>
            <a:r>
              <a:rPr lang="it-IT" sz="1200" dirty="0" err="1">
                <a:solidFill>
                  <a:schemeClr val="bg1"/>
                </a:solidFill>
              </a:rPr>
              <a:t>iancotti</a:t>
            </a:r>
            <a:r>
              <a:rPr lang="it-IT" sz="1200" dirty="0">
                <a:solidFill>
                  <a:schemeClr val="bg1"/>
                </a:solidFill>
              </a:rPr>
              <a:t> (</a:t>
            </a:r>
            <a:r>
              <a:rPr lang="it-IT" sz="1200" dirty="0" smtClean="0">
                <a:solidFill>
                  <a:schemeClr val="bg1"/>
                </a:solidFill>
              </a:rPr>
              <a:t>Canale </a:t>
            </a:r>
            <a:r>
              <a:rPr lang="it-IT" sz="1200" dirty="0">
                <a:solidFill>
                  <a:schemeClr val="bg1"/>
                </a:solidFill>
              </a:rPr>
              <a:t>B), </a:t>
            </a:r>
            <a:r>
              <a:rPr lang="it-IT" sz="1300" b="1" dirty="0">
                <a:solidFill>
                  <a:schemeClr val="bg1"/>
                </a:solidFill>
              </a:rPr>
              <a:t>ABITARE L’INCOMPIUTO, </a:t>
            </a:r>
            <a:r>
              <a:rPr lang="x-none" sz="1300" dirty="0" smtClean="0">
                <a:solidFill>
                  <a:schemeClr val="bg1"/>
                </a:solidFill>
              </a:rPr>
              <a:t>Laboratorio Di Progettazione I</a:t>
            </a:r>
            <a:r>
              <a:rPr lang="it-IT" sz="1300" dirty="0" smtClean="0">
                <a:solidFill>
                  <a:schemeClr val="bg1"/>
                </a:solidFill>
              </a:rPr>
              <a:t>II, Corso di Laurea in Scienze dell’Architettura, </a:t>
            </a:r>
            <a:r>
              <a:rPr lang="it-IT" sz="1300" dirty="0" err="1" smtClean="0">
                <a:solidFill>
                  <a:schemeClr val="bg1"/>
                </a:solidFill>
              </a:rPr>
              <a:t>a.a</a:t>
            </a:r>
            <a:r>
              <a:rPr lang="it-IT" sz="1300" dirty="0" smtClean="0">
                <a:solidFill>
                  <a:schemeClr val="bg1"/>
                </a:solidFill>
              </a:rPr>
              <a:t>. 2018/19 </a:t>
            </a:r>
            <a:r>
              <a:rPr lang="x-none" sz="1300" dirty="0" smtClean="0">
                <a:solidFill>
                  <a:schemeClr val="bg1"/>
                </a:solidFill>
              </a:rPr>
              <a:t> </a:t>
            </a:r>
            <a:endParaRPr lang="it-IT" altLang="it-IT" sz="1300" dirty="0">
              <a:solidFill>
                <a:schemeClr val="bg1"/>
              </a:solidFill>
            </a:endParaRPr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-2838605" y="5838826"/>
            <a:ext cx="2569907" cy="992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N:B: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Per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una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visibilita</a:t>
            </a:r>
            <a:r>
              <a:rPr lang="en-US" altLang="it-IT" sz="1300" dirty="0" smtClean="0">
                <a:solidFill>
                  <a:schemeClr val="bg1"/>
                </a:solidFill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ottimale</a:t>
            </a:r>
            <a:r>
              <a:rPr lang="en-US" altLang="it-IT" sz="1300" dirty="0" smtClean="0">
                <a:solidFill>
                  <a:schemeClr val="bg1"/>
                </a:solidFill>
              </a:rPr>
              <a:t> del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lavoro</a:t>
            </a:r>
            <a:r>
              <a:rPr lang="en-US" altLang="it-IT" sz="1300" dirty="0" smtClean="0">
                <a:solidFill>
                  <a:schemeClr val="bg1"/>
                </a:solidFill>
              </a:rPr>
              <a:t> a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schermo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consiglia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non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scendere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oltre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corpo</a:t>
            </a:r>
            <a:r>
              <a:rPr lang="en-US" altLang="it-IT" sz="1300" dirty="0" smtClean="0">
                <a:solidFill>
                  <a:schemeClr val="bg1"/>
                </a:solidFill>
              </a:rPr>
              <a:t> 11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pt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4104" name="Rectangle 3"/>
          <p:cNvSpPr>
            <a:spLocks noChangeArrowheads="1"/>
          </p:cNvSpPr>
          <p:nvPr/>
        </p:nvSpPr>
        <p:spPr bwMode="auto">
          <a:xfrm>
            <a:off x="357936" y="5589588"/>
            <a:ext cx="3492500" cy="215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-2863792" y="395782"/>
            <a:ext cx="268433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>
                <a:solidFill>
                  <a:schemeClr val="bg1"/>
                </a:solidFill>
                <a:cs typeface="Arial" panose="020B0604020202020204" pitchFamily="34" charset="0"/>
              </a:rPr>
              <a:t>L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’uso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del format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assolutamente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libero,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l’unico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vincolo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quello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di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usare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font </a:t>
            </a:r>
            <a:r>
              <a:rPr lang="en-US" altLang="it-IT" sz="1300" dirty="0">
                <a:solidFill>
                  <a:schemeClr val="bg1"/>
                </a:solidFill>
                <a:cs typeface="Arial" panose="020B0604020202020204" pitchFamily="34" charset="0"/>
              </a:rPr>
              <a:t>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rial per dare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unitarieta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ai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contribute.</a:t>
            </a:r>
            <a:endParaRPr lang="it-IT" altLang="it-IT" sz="1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-2876135" y="2059737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400" dirty="0" smtClean="0">
                <a:solidFill>
                  <a:schemeClr val="bg1"/>
                </a:solidFill>
              </a:rPr>
              <a:t>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-2834720" y="1677"/>
            <a:ext cx="252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u="sng" dirty="0" smtClean="0">
                <a:solidFill>
                  <a:schemeClr val="bg1"/>
                </a:solidFill>
              </a:rPr>
              <a:t>Note</a:t>
            </a:r>
            <a:endParaRPr lang="it-IT" altLang="it-IT" sz="1400" b="1" u="sng" dirty="0">
              <a:solidFill>
                <a:schemeClr val="bg1"/>
              </a:solidFill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-2863792" y="1550401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smtClean="0">
                <a:solidFill>
                  <a:schemeClr val="bg1"/>
                </a:solidFill>
              </a:rPr>
              <a:t>TESTO MAIUSCOLO DIMENSIONE ARIAL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-2844800" y="2732084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TESTO MAIUSCOLO DIMENSIONE ARIAL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-2858038" y="3259353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300" dirty="0" smtClean="0">
                <a:solidFill>
                  <a:schemeClr val="bg1"/>
                </a:solidFill>
              </a:rPr>
              <a:t>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-2880519" y="3900923"/>
            <a:ext cx="2592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smtClean="0">
                <a:solidFill>
                  <a:schemeClr val="bg1"/>
                </a:solidFill>
              </a:rPr>
              <a:t>TESTO MAIUSCOLO DIMENSIONE ARIAL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-2849846" y="4364723"/>
            <a:ext cx="26703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200" dirty="0" smtClean="0">
                <a:solidFill>
                  <a:schemeClr val="bg1"/>
                </a:solidFill>
              </a:rPr>
              <a:t>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-2906157" y="4778229"/>
            <a:ext cx="259238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smtClean="0">
                <a:solidFill>
                  <a:schemeClr val="bg1"/>
                </a:solidFill>
              </a:rPr>
              <a:t>TESTO MAIUSCOLO DIMENSIONE ARIAL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-2875484" y="5242029"/>
            <a:ext cx="267038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100" dirty="0" smtClean="0">
                <a:solidFill>
                  <a:schemeClr val="bg1"/>
                </a:solidFill>
              </a:rPr>
              <a:t>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868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-3255948" y="0"/>
            <a:ext cx="3076486" cy="6857999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1" y="6092825"/>
            <a:ext cx="1246094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269781" y="6126163"/>
            <a:ext cx="11677239" cy="577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it-IT" altLang="it-IT" sz="1200" b="1" dirty="0" smtClean="0">
                <a:solidFill>
                  <a:srgbClr val="FF9900"/>
                </a:solidFill>
              </a:rPr>
              <a:t>PROPOSTA DI MASTERPLAN</a:t>
            </a:r>
            <a:endParaRPr lang="it-IT" altLang="it-IT" sz="1200" b="1" dirty="0" smtClean="0">
              <a:solidFill>
                <a:srgbClr val="FF9900"/>
              </a:solidFill>
            </a:endParaRPr>
          </a:p>
          <a:p>
            <a:pPr>
              <a:spcBef>
                <a:spcPct val="50000"/>
              </a:spcBef>
              <a:buNone/>
            </a:pPr>
            <a:r>
              <a:rPr lang="it-IT" sz="1200" dirty="0" smtClean="0">
                <a:solidFill>
                  <a:schemeClr val="bg1"/>
                </a:solidFill>
              </a:rPr>
              <a:t>Prof</a:t>
            </a:r>
            <a:r>
              <a:rPr lang="x-none" sz="1200" dirty="0">
                <a:solidFill>
                  <a:schemeClr val="bg1"/>
                </a:solidFill>
              </a:rPr>
              <a:t>. A</a:t>
            </a:r>
            <a:r>
              <a:rPr lang="it-IT" sz="1200" dirty="0" err="1">
                <a:solidFill>
                  <a:schemeClr val="bg1"/>
                </a:solidFill>
              </a:rPr>
              <a:t>lfonso</a:t>
            </a:r>
            <a:r>
              <a:rPr lang="x-none" sz="1200" dirty="0">
                <a:solidFill>
                  <a:schemeClr val="bg1"/>
                </a:solidFill>
              </a:rPr>
              <a:t> G</a:t>
            </a:r>
            <a:r>
              <a:rPr lang="it-IT" sz="1200" dirty="0" err="1">
                <a:solidFill>
                  <a:schemeClr val="bg1"/>
                </a:solidFill>
              </a:rPr>
              <a:t>iancotti</a:t>
            </a:r>
            <a:r>
              <a:rPr lang="it-IT" sz="1200" dirty="0">
                <a:solidFill>
                  <a:schemeClr val="bg1"/>
                </a:solidFill>
              </a:rPr>
              <a:t> (</a:t>
            </a:r>
            <a:r>
              <a:rPr lang="it-IT" sz="1200" dirty="0" smtClean="0">
                <a:solidFill>
                  <a:schemeClr val="bg1"/>
                </a:solidFill>
              </a:rPr>
              <a:t>Canale </a:t>
            </a:r>
            <a:r>
              <a:rPr lang="it-IT" sz="1200" dirty="0">
                <a:solidFill>
                  <a:schemeClr val="bg1"/>
                </a:solidFill>
              </a:rPr>
              <a:t>B), </a:t>
            </a:r>
            <a:r>
              <a:rPr lang="it-IT" sz="1300" b="1" dirty="0">
                <a:solidFill>
                  <a:schemeClr val="bg1"/>
                </a:solidFill>
              </a:rPr>
              <a:t>ABITARE L’INCOMPIUTO, </a:t>
            </a:r>
            <a:r>
              <a:rPr lang="x-none" sz="1300" dirty="0" smtClean="0">
                <a:solidFill>
                  <a:schemeClr val="bg1"/>
                </a:solidFill>
              </a:rPr>
              <a:t>Laboratorio Di Progettazione I</a:t>
            </a:r>
            <a:r>
              <a:rPr lang="it-IT" sz="1300" dirty="0" smtClean="0">
                <a:solidFill>
                  <a:schemeClr val="bg1"/>
                </a:solidFill>
              </a:rPr>
              <a:t>II, Corso di Laurea in Scienze dell’Architettura, </a:t>
            </a:r>
            <a:r>
              <a:rPr lang="it-IT" sz="1300" dirty="0" err="1" smtClean="0">
                <a:solidFill>
                  <a:schemeClr val="bg1"/>
                </a:solidFill>
              </a:rPr>
              <a:t>a.a</a:t>
            </a:r>
            <a:r>
              <a:rPr lang="it-IT" sz="1300" dirty="0" smtClean="0">
                <a:solidFill>
                  <a:schemeClr val="bg1"/>
                </a:solidFill>
              </a:rPr>
              <a:t>. 2018/19 </a:t>
            </a:r>
            <a:r>
              <a:rPr lang="x-none" sz="1300" dirty="0" smtClean="0">
                <a:solidFill>
                  <a:schemeClr val="bg1"/>
                </a:solidFill>
              </a:rPr>
              <a:t> </a:t>
            </a:r>
            <a:endParaRPr lang="it-IT" altLang="it-IT" sz="1300" dirty="0">
              <a:solidFill>
                <a:schemeClr val="bg1"/>
              </a:solidFill>
            </a:endParaRPr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-2838605" y="5838826"/>
            <a:ext cx="2569907" cy="992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N:B: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Per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una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visibilita</a:t>
            </a:r>
            <a:r>
              <a:rPr lang="en-US" altLang="it-IT" sz="1300" dirty="0" smtClean="0">
                <a:solidFill>
                  <a:schemeClr val="bg1"/>
                </a:solidFill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ottimale</a:t>
            </a:r>
            <a:r>
              <a:rPr lang="en-US" altLang="it-IT" sz="1300" dirty="0" smtClean="0">
                <a:solidFill>
                  <a:schemeClr val="bg1"/>
                </a:solidFill>
              </a:rPr>
              <a:t> del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lavoro</a:t>
            </a:r>
            <a:r>
              <a:rPr lang="en-US" altLang="it-IT" sz="1300" dirty="0" smtClean="0">
                <a:solidFill>
                  <a:schemeClr val="bg1"/>
                </a:solidFill>
              </a:rPr>
              <a:t> a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schermo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consiglia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non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scendere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oltre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corpo</a:t>
            </a:r>
            <a:r>
              <a:rPr lang="en-US" altLang="it-IT" sz="1300" dirty="0" smtClean="0">
                <a:solidFill>
                  <a:schemeClr val="bg1"/>
                </a:solidFill>
              </a:rPr>
              <a:t> 11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pt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4104" name="Rectangle 3"/>
          <p:cNvSpPr>
            <a:spLocks noChangeArrowheads="1"/>
          </p:cNvSpPr>
          <p:nvPr/>
        </p:nvSpPr>
        <p:spPr bwMode="auto">
          <a:xfrm>
            <a:off x="357936" y="5589588"/>
            <a:ext cx="3492500" cy="215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-2863792" y="395782"/>
            <a:ext cx="268433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>
                <a:solidFill>
                  <a:schemeClr val="bg1"/>
                </a:solidFill>
                <a:cs typeface="Arial" panose="020B0604020202020204" pitchFamily="34" charset="0"/>
              </a:rPr>
              <a:t>L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’uso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del format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assolutamente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libero,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l’unico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vincolo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quello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di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usare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font </a:t>
            </a:r>
            <a:r>
              <a:rPr lang="en-US" altLang="it-IT" sz="1300" dirty="0">
                <a:solidFill>
                  <a:schemeClr val="bg1"/>
                </a:solidFill>
                <a:cs typeface="Arial" panose="020B0604020202020204" pitchFamily="34" charset="0"/>
              </a:rPr>
              <a:t>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rial per dare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unitarieta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ai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contribute.</a:t>
            </a:r>
            <a:endParaRPr lang="it-IT" altLang="it-IT" sz="1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-2876135" y="2059737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400" dirty="0" smtClean="0">
                <a:solidFill>
                  <a:schemeClr val="bg1"/>
                </a:solidFill>
              </a:rPr>
              <a:t>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-2834720" y="1677"/>
            <a:ext cx="252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u="sng" dirty="0" smtClean="0">
                <a:solidFill>
                  <a:schemeClr val="bg1"/>
                </a:solidFill>
              </a:rPr>
              <a:t>Note</a:t>
            </a:r>
            <a:endParaRPr lang="it-IT" altLang="it-IT" sz="1400" b="1" u="sng" dirty="0">
              <a:solidFill>
                <a:schemeClr val="bg1"/>
              </a:solidFill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-2863792" y="1550401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smtClean="0">
                <a:solidFill>
                  <a:schemeClr val="bg1"/>
                </a:solidFill>
              </a:rPr>
              <a:t>TESTO MAIUSCOLO DIMENSIONE ARIAL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-2844800" y="2732084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TESTO MAIUSCOLO DIMENSIONE ARIAL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-2858038" y="3259353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300" dirty="0" smtClean="0">
                <a:solidFill>
                  <a:schemeClr val="bg1"/>
                </a:solidFill>
              </a:rPr>
              <a:t>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-2880519" y="3900923"/>
            <a:ext cx="2592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smtClean="0">
                <a:solidFill>
                  <a:schemeClr val="bg1"/>
                </a:solidFill>
              </a:rPr>
              <a:t>TESTO MAIUSCOLO DIMENSIONE ARIAL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-2849846" y="4364723"/>
            <a:ext cx="26703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200" dirty="0" smtClean="0">
                <a:solidFill>
                  <a:schemeClr val="bg1"/>
                </a:solidFill>
              </a:rPr>
              <a:t>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-2906157" y="4778229"/>
            <a:ext cx="259238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smtClean="0">
                <a:solidFill>
                  <a:schemeClr val="bg1"/>
                </a:solidFill>
              </a:rPr>
              <a:t>TESTO MAIUSCOLO DIMENSIONE ARIAL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-2875484" y="5242029"/>
            <a:ext cx="267038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100" dirty="0" smtClean="0">
                <a:solidFill>
                  <a:schemeClr val="bg1"/>
                </a:solidFill>
              </a:rPr>
              <a:t>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213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-3255948" y="0"/>
            <a:ext cx="3076486" cy="6857999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1" y="6092825"/>
            <a:ext cx="1246094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269781" y="6126163"/>
            <a:ext cx="11677239" cy="577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it-IT" altLang="it-IT" sz="1200" b="1" dirty="0" smtClean="0">
                <a:solidFill>
                  <a:srgbClr val="FF9900"/>
                </a:solidFill>
              </a:rPr>
              <a:t>PROPOSTA DI MASTERPLAN</a:t>
            </a:r>
            <a:endParaRPr lang="it-IT" altLang="it-IT" sz="1200" b="1" dirty="0" smtClean="0">
              <a:solidFill>
                <a:srgbClr val="FF9900"/>
              </a:solidFill>
            </a:endParaRPr>
          </a:p>
          <a:p>
            <a:pPr>
              <a:spcBef>
                <a:spcPct val="50000"/>
              </a:spcBef>
              <a:buNone/>
            </a:pPr>
            <a:r>
              <a:rPr lang="it-IT" sz="1200" dirty="0" smtClean="0">
                <a:solidFill>
                  <a:schemeClr val="bg1"/>
                </a:solidFill>
              </a:rPr>
              <a:t>Prof</a:t>
            </a:r>
            <a:r>
              <a:rPr lang="x-none" sz="1200" dirty="0">
                <a:solidFill>
                  <a:schemeClr val="bg1"/>
                </a:solidFill>
              </a:rPr>
              <a:t>. A</a:t>
            </a:r>
            <a:r>
              <a:rPr lang="it-IT" sz="1200" dirty="0" err="1">
                <a:solidFill>
                  <a:schemeClr val="bg1"/>
                </a:solidFill>
              </a:rPr>
              <a:t>lfonso</a:t>
            </a:r>
            <a:r>
              <a:rPr lang="x-none" sz="1200" dirty="0">
                <a:solidFill>
                  <a:schemeClr val="bg1"/>
                </a:solidFill>
              </a:rPr>
              <a:t> G</a:t>
            </a:r>
            <a:r>
              <a:rPr lang="it-IT" sz="1200" dirty="0" err="1">
                <a:solidFill>
                  <a:schemeClr val="bg1"/>
                </a:solidFill>
              </a:rPr>
              <a:t>iancotti</a:t>
            </a:r>
            <a:r>
              <a:rPr lang="it-IT" sz="1200" dirty="0">
                <a:solidFill>
                  <a:schemeClr val="bg1"/>
                </a:solidFill>
              </a:rPr>
              <a:t> (</a:t>
            </a:r>
            <a:r>
              <a:rPr lang="it-IT" sz="1200" dirty="0" smtClean="0">
                <a:solidFill>
                  <a:schemeClr val="bg1"/>
                </a:solidFill>
              </a:rPr>
              <a:t>Canale </a:t>
            </a:r>
            <a:r>
              <a:rPr lang="it-IT" sz="1200" dirty="0">
                <a:solidFill>
                  <a:schemeClr val="bg1"/>
                </a:solidFill>
              </a:rPr>
              <a:t>B), </a:t>
            </a:r>
            <a:r>
              <a:rPr lang="it-IT" sz="1300" b="1" dirty="0">
                <a:solidFill>
                  <a:schemeClr val="bg1"/>
                </a:solidFill>
              </a:rPr>
              <a:t>ABITARE L’INCOMPIUTO, </a:t>
            </a:r>
            <a:r>
              <a:rPr lang="x-none" sz="1300" dirty="0" smtClean="0">
                <a:solidFill>
                  <a:schemeClr val="bg1"/>
                </a:solidFill>
              </a:rPr>
              <a:t>Laboratorio Di Progettazione I</a:t>
            </a:r>
            <a:r>
              <a:rPr lang="it-IT" sz="1300" dirty="0" smtClean="0">
                <a:solidFill>
                  <a:schemeClr val="bg1"/>
                </a:solidFill>
              </a:rPr>
              <a:t>II, Corso di Laurea in Scienze dell’Architettura, </a:t>
            </a:r>
            <a:r>
              <a:rPr lang="it-IT" sz="1300" dirty="0" err="1" smtClean="0">
                <a:solidFill>
                  <a:schemeClr val="bg1"/>
                </a:solidFill>
              </a:rPr>
              <a:t>a.a</a:t>
            </a:r>
            <a:r>
              <a:rPr lang="it-IT" sz="1300" dirty="0" smtClean="0">
                <a:solidFill>
                  <a:schemeClr val="bg1"/>
                </a:solidFill>
              </a:rPr>
              <a:t>. 2018/19 </a:t>
            </a:r>
            <a:r>
              <a:rPr lang="x-none" sz="1300" dirty="0" smtClean="0">
                <a:solidFill>
                  <a:schemeClr val="bg1"/>
                </a:solidFill>
              </a:rPr>
              <a:t> </a:t>
            </a:r>
            <a:endParaRPr lang="it-IT" altLang="it-IT" sz="1300" dirty="0">
              <a:solidFill>
                <a:schemeClr val="bg1"/>
              </a:solidFill>
            </a:endParaRPr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-2838605" y="5838826"/>
            <a:ext cx="2569907" cy="992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N:B: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Per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una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visibilita</a:t>
            </a:r>
            <a:r>
              <a:rPr lang="en-US" altLang="it-IT" sz="1300" dirty="0" smtClean="0">
                <a:solidFill>
                  <a:schemeClr val="bg1"/>
                </a:solidFill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ottimale</a:t>
            </a:r>
            <a:r>
              <a:rPr lang="en-US" altLang="it-IT" sz="1300" dirty="0" smtClean="0">
                <a:solidFill>
                  <a:schemeClr val="bg1"/>
                </a:solidFill>
              </a:rPr>
              <a:t> del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lavoro</a:t>
            </a:r>
            <a:r>
              <a:rPr lang="en-US" altLang="it-IT" sz="1300" dirty="0" smtClean="0">
                <a:solidFill>
                  <a:schemeClr val="bg1"/>
                </a:solidFill>
              </a:rPr>
              <a:t> a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schermo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consiglia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non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scendere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oltre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corpo</a:t>
            </a:r>
            <a:r>
              <a:rPr lang="en-US" altLang="it-IT" sz="1300" dirty="0" smtClean="0">
                <a:solidFill>
                  <a:schemeClr val="bg1"/>
                </a:solidFill>
              </a:rPr>
              <a:t> 11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pt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4104" name="Rectangle 3"/>
          <p:cNvSpPr>
            <a:spLocks noChangeArrowheads="1"/>
          </p:cNvSpPr>
          <p:nvPr/>
        </p:nvSpPr>
        <p:spPr bwMode="auto">
          <a:xfrm>
            <a:off x="357936" y="5589588"/>
            <a:ext cx="3492500" cy="215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-2863792" y="395782"/>
            <a:ext cx="268433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>
                <a:solidFill>
                  <a:schemeClr val="bg1"/>
                </a:solidFill>
                <a:cs typeface="Arial" panose="020B0604020202020204" pitchFamily="34" charset="0"/>
              </a:rPr>
              <a:t>L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’uso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del format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assolutamente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libero,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l’unico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vincolo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quello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di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usare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font </a:t>
            </a:r>
            <a:r>
              <a:rPr lang="en-US" altLang="it-IT" sz="1300" dirty="0">
                <a:solidFill>
                  <a:schemeClr val="bg1"/>
                </a:solidFill>
                <a:cs typeface="Arial" panose="020B0604020202020204" pitchFamily="34" charset="0"/>
              </a:rPr>
              <a:t>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rial per dare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unitarieta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ai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contribute.</a:t>
            </a:r>
            <a:endParaRPr lang="it-IT" altLang="it-IT" sz="1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-2876135" y="2059737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400" dirty="0" smtClean="0">
                <a:solidFill>
                  <a:schemeClr val="bg1"/>
                </a:solidFill>
              </a:rPr>
              <a:t>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-2834720" y="1677"/>
            <a:ext cx="252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u="sng" dirty="0" smtClean="0">
                <a:solidFill>
                  <a:schemeClr val="bg1"/>
                </a:solidFill>
              </a:rPr>
              <a:t>Note</a:t>
            </a:r>
            <a:endParaRPr lang="it-IT" altLang="it-IT" sz="1400" b="1" u="sng" dirty="0">
              <a:solidFill>
                <a:schemeClr val="bg1"/>
              </a:solidFill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-2863792" y="1550401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smtClean="0">
                <a:solidFill>
                  <a:schemeClr val="bg1"/>
                </a:solidFill>
              </a:rPr>
              <a:t>TESTO MAIUSCOLO DIMENSIONE ARIAL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-2844800" y="2732084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TESTO MAIUSCOLO DIMENSIONE ARIAL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-2858038" y="3259353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300" dirty="0" smtClean="0">
                <a:solidFill>
                  <a:schemeClr val="bg1"/>
                </a:solidFill>
              </a:rPr>
              <a:t>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-2880519" y="3900923"/>
            <a:ext cx="2592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smtClean="0">
                <a:solidFill>
                  <a:schemeClr val="bg1"/>
                </a:solidFill>
              </a:rPr>
              <a:t>TESTO MAIUSCOLO DIMENSIONE ARIAL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-2849846" y="4364723"/>
            <a:ext cx="26703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200" dirty="0" smtClean="0">
                <a:solidFill>
                  <a:schemeClr val="bg1"/>
                </a:solidFill>
              </a:rPr>
              <a:t>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-2906157" y="4778229"/>
            <a:ext cx="259238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smtClean="0">
                <a:solidFill>
                  <a:schemeClr val="bg1"/>
                </a:solidFill>
              </a:rPr>
              <a:t>TESTO MAIUSCOLO DIMENSIONE ARIAL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-2875484" y="5242029"/>
            <a:ext cx="267038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100" dirty="0" smtClean="0">
                <a:solidFill>
                  <a:schemeClr val="bg1"/>
                </a:solidFill>
              </a:rPr>
              <a:t>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629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-3255948" y="0"/>
            <a:ext cx="3076486" cy="6857999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1" y="6092825"/>
            <a:ext cx="1246094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269781" y="6126163"/>
            <a:ext cx="11677239" cy="577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it-IT" altLang="it-IT" sz="1200" b="1" dirty="0" smtClean="0">
                <a:solidFill>
                  <a:srgbClr val="FF9900"/>
                </a:solidFill>
              </a:rPr>
              <a:t>PROPOSTA DI MASTERPLAN</a:t>
            </a:r>
            <a:endParaRPr lang="it-IT" altLang="it-IT" sz="1200" b="1" dirty="0" smtClean="0">
              <a:solidFill>
                <a:srgbClr val="FF9900"/>
              </a:solidFill>
            </a:endParaRPr>
          </a:p>
          <a:p>
            <a:pPr>
              <a:spcBef>
                <a:spcPct val="50000"/>
              </a:spcBef>
              <a:buNone/>
            </a:pPr>
            <a:r>
              <a:rPr lang="it-IT" sz="1200" dirty="0" smtClean="0">
                <a:solidFill>
                  <a:schemeClr val="bg1"/>
                </a:solidFill>
              </a:rPr>
              <a:t>Prof</a:t>
            </a:r>
            <a:r>
              <a:rPr lang="x-none" sz="1200" dirty="0">
                <a:solidFill>
                  <a:schemeClr val="bg1"/>
                </a:solidFill>
              </a:rPr>
              <a:t>. A</a:t>
            </a:r>
            <a:r>
              <a:rPr lang="it-IT" sz="1200" dirty="0" err="1">
                <a:solidFill>
                  <a:schemeClr val="bg1"/>
                </a:solidFill>
              </a:rPr>
              <a:t>lfonso</a:t>
            </a:r>
            <a:r>
              <a:rPr lang="x-none" sz="1200" dirty="0">
                <a:solidFill>
                  <a:schemeClr val="bg1"/>
                </a:solidFill>
              </a:rPr>
              <a:t> G</a:t>
            </a:r>
            <a:r>
              <a:rPr lang="it-IT" sz="1200" dirty="0" err="1">
                <a:solidFill>
                  <a:schemeClr val="bg1"/>
                </a:solidFill>
              </a:rPr>
              <a:t>iancotti</a:t>
            </a:r>
            <a:r>
              <a:rPr lang="it-IT" sz="1200" dirty="0">
                <a:solidFill>
                  <a:schemeClr val="bg1"/>
                </a:solidFill>
              </a:rPr>
              <a:t> (</a:t>
            </a:r>
            <a:r>
              <a:rPr lang="it-IT" sz="1200" dirty="0" smtClean="0">
                <a:solidFill>
                  <a:schemeClr val="bg1"/>
                </a:solidFill>
              </a:rPr>
              <a:t>Canale </a:t>
            </a:r>
            <a:r>
              <a:rPr lang="it-IT" sz="1200" dirty="0">
                <a:solidFill>
                  <a:schemeClr val="bg1"/>
                </a:solidFill>
              </a:rPr>
              <a:t>B), </a:t>
            </a:r>
            <a:r>
              <a:rPr lang="it-IT" sz="1300" b="1" dirty="0">
                <a:solidFill>
                  <a:schemeClr val="bg1"/>
                </a:solidFill>
              </a:rPr>
              <a:t>ABITARE L’INCOMPIUTO, </a:t>
            </a:r>
            <a:r>
              <a:rPr lang="x-none" sz="1300" dirty="0" smtClean="0">
                <a:solidFill>
                  <a:schemeClr val="bg1"/>
                </a:solidFill>
              </a:rPr>
              <a:t>Laboratorio Di Progettazione I</a:t>
            </a:r>
            <a:r>
              <a:rPr lang="it-IT" sz="1300" dirty="0" smtClean="0">
                <a:solidFill>
                  <a:schemeClr val="bg1"/>
                </a:solidFill>
              </a:rPr>
              <a:t>II, Corso di Laurea in Scienze dell’Architettura, </a:t>
            </a:r>
            <a:r>
              <a:rPr lang="it-IT" sz="1300" dirty="0" err="1" smtClean="0">
                <a:solidFill>
                  <a:schemeClr val="bg1"/>
                </a:solidFill>
              </a:rPr>
              <a:t>a.a</a:t>
            </a:r>
            <a:r>
              <a:rPr lang="it-IT" sz="1300" dirty="0" smtClean="0">
                <a:solidFill>
                  <a:schemeClr val="bg1"/>
                </a:solidFill>
              </a:rPr>
              <a:t>. 2018/19 </a:t>
            </a:r>
            <a:r>
              <a:rPr lang="x-none" sz="1300" dirty="0" smtClean="0">
                <a:solidFill>
                  <a:schemeClr val="bg1"/>
                </a:solidFill>
              </a:rPr>
              <a:t> </a:t>
            </a:r>
            <a:endParaRPr lang="it-IT" altLang="it-IT" sz="1300" dirty="0">
              <a:solidFill>
                <a:schemeClr val="bg1"/>
              </a:solidFill>
            </a:endParaRPr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-2838605" y="5838826"/>
            <a:ext cx="2569907" cy="992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N:B: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Per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una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visibilita</a:t>
            </a:r>
            <a:r>
              <a:rPr lang="en-US" altLang="it-IT" sz="1300" dirty="0" smtClean="0">
                <a:solidFill>
                  <a:schemeClr val="bg1"/>
                </a:solidFill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ottimale</a:t>
            </a:r>
            <a:r>
              <a:rPr lang="en-US" altLang="it-IT" sz="1300" dirty="0" smtClean="0">
                <a:solidFill>
                  <a:schemeClr val="bg1"/>
                </a:solidFill>
              </a:rPr>
              <a:t> del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lavoro</a:t>
            </a:r>
            <a:r>
              <a:rPr lang="en-US" altLang="it-IT" sz="1300" dirty="0" smtClean="0">
                <a:solidFill>
                  <a:schemeClr val="bg1"/>
                </a:solidFill>
              </a:rPr>
              <a:t> a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schermo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consiglia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non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scendere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oltre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corpo</a:t>
            </a:r>
            <a:r>
              <a:rPr lang="en-US" altLang="it-IT" sz="1300" dirty="0" smtClean="0">
                <a:solidFill>
                  <a:schemeClr val="bg1"/>
                </a:solidFill>
              </a:rPr>
              <a:t> 11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pt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4104" name="Rectangle 3"/>
          <p:cNvSpPr>
            <a:spLocks noChangeArrowheads="1"/>
          </p:cNvSpPr>
          <p:nvPr/>
        </p:nvSpPr>
        <p:spPr bwMode="auto">
          <a:xfrm>
            <a:off x="357936" y="5589588"/>
            <a:ext cx="3492500" cy="215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-2863792" y="395782"/>
            <a:ext cx="268433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>
                <a:solidFill>
                  <a:schemeClr val="bg1"/>
                </a:solidFill>
                <a:cs typeface="Arial" panose="020B0604020202020204" pitchFamily="34" charset="0"/>
              </a:rPr>
              <a:t>L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’uso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del format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assolutamente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libero,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l’unico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vincolo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quello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di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usare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font </a:t>
            </a:r>
            <a:r>
              <a:rPr lang="en-US" altLang="it-IT" sz="1300" dirty="0">
                <a:solidFill>
                  <a:schemeClr val="bg1"/>
                </a:solidFill>
                <a:cs typeface="Arial" panose="020B0604020202020204" pitchFamily="34" charset="0"/>
              </a:rPr>
              <a:t>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rial per dare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unitarieta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ai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contribute.</a:t>
            </a:r>
            <a:endParaRPr lang="it-IT" altLang="it-IT" sz="1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-2876135" y="2059737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400" dirty="0" smtClean="0">
                <a:solidFill>
                  <a:schemeClr val="bg1"/>
                </a:solidFill>
              </a:rPr>
              <a:t>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-2834720" y="1677"/>
            <a:ext cx="252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u="sng" dirty="0" smtClean="0">
                <a:solidFill>
                  <a:schemeClr val="bg1"/>
                </a:solidFill>
              </a:rPr>
              <a:t>Note</a:t>
            </a:r>
            <a:endParaRPr lang="it-IT" altLang="it-IT" sz="1400" b="1" u="sng" dirty="0">
              <a:solidFill>
                <a:schemeClr val="bg1"/>
              </a:solidFill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-2863792" y="1550401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smtClean="0">
                <a:solidFill>
                  <a:schemeClr val="bg1"/>
                </a:solidFill>
              </a:rPr>
              <a:t>TESTO MAIUSCOLO DIMENSIONE ARIAL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-2844800" y="2732084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TESTO MAIUSCOLO DIMENSIONE ARIAL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-2858038" y="3259353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300" dirty="0" smtClean="0">
                <a:solidFill>
                  <a:schemeClr val="bg1"/>
                </a:solidFill>
              </a:rPr>
              <a:t>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-2880519" y="3900923"/>
            <a:ext cx="2592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smtClean="0">
                <a:solidFill>
                  <a:schemeClr val="bg1"/>
                </a:solidFill>
              </a:rPr>
              <a:t>TESTO MAIUSCOLO DIMENSIONE ARIAL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-2849846" y="4364723"/>
            <a:ext cx="26703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200" dirty="0" smtClean="0">
                <a:solidFill>
                  <a:schemeClr val="bg1"/>
                </a:solidFill>
              </a:rPr>
              <a:t>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-2906157" y="4778229"/>
            <a:ext cx="259238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smtClean="0">
                <a:solidFill>
                  <a:schemeClr val="bg1"/>
                </a:solidFill>
              </a:rPr>
              <a:t>TESTO MAIUSCOLO DIMENSIONE ARIAL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-2875484" y="5242029"/>
            <a:ext cx="267038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100" dirty="0" smtClean="0">
                <a:solidFill>
                  <a:schemeClr val="bg1"/>
                </a:solidFill>
              </a:rPr>
              <a:t>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61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-3255948" y="0"/>
            <a:ext cx="3076486" cy="6857999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1" y="6092825"/>
            <a:ext cx="1246094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269781" y="6126163"/>
            <a:ext cx="11677239" cy="577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it-IT" altLang="it-IT" sz="1200" b="1" dirty="0" smtClean="0">
                <a:solidFill>
                  <a:srgbClr val="FF9900"/>
                </a:solidFill>
              </a:rPr>
              <a:t>PROPOSTA DI MASTERPLAN</a:t>
            </a:r>
            <a:endParaRPr lang="it-IT" altLang="it-IT" sz="1200" b="1" dirty="0" smtClean="0">
              <a:solidFill>
                <a:srgbClr val="FF9900"/>
              </a:solidFill>
            </a:endParaRPr>
          </a:p>
          <a:p>
            <a:pPr>
              <a:spcBef>
                <a:spcPct val="50000"/>
              </a:spcBef>
              <a:buNone/>
            </a:pPr>
            <a:r>
              <a:rPr lang="it-IT" sz="1200" dirty="0" smtClean="0">
                <a:solidFill>
                  <a:schemeClr val="bg1"/>
                </a:solidFill>
              </a:rPr>
              <a:t>Prof</a:t>
            </a:r>
            <a:r>
              <a:rPr lang="x-none" sz="1200" dirty="0">
                <a:solidFill>
                  <a:schemeClr val="bg1"/>
                </a:solidFill>
              </a:rPr>
              <a:t>. A</a:t>
            </a:r>
            <a:r>
              <a:rPr lang="it-IT" sz="1200" dirty="0" err="1">
                <a:solidFill>
                  <a:schemeClr val="bg1"/>
                </a:solidFill>
              </a:rPr>
              <a:t>lfonso</a:t>
            </a:r>
            <a:r>
              <a:rPr lang="x-none" sz="1200" dirty="0">
                <a:solidFill>
                  <a:schemeClr val="bg1"/>
                </a:solidFill>
              </a:rPr>
              <a:t> G</a:t>
            </a:r>
            <a:r>
              <a:rPr lang="it-IT" sz="1200" dirty="0" err="1">
                <a:solidFill>
                  <a:schemeClr val="bg1"/>
                </a:solidFill>
              </a:rPr>
              <a:t>iancotti</a:t>
            </a:r>
            <a:r>
              <a:rPr lang="it-IT" sz="1200" dirty="0">
                <a:solidFill>
                  <a:schemeClr val="bg1"/>
                </a:solidFill>
              </a:rPr>
              <a:t> (</a:t>
            </a:r>
            <a:r>
              <a:rPr lang="it-IT" sz="1200" dirty="0" smtClean="0">
                <a:solidFill>
                  <a:schemeClr val="bg1"/>
                </a:solidFill>
              </a:rPr>
              <a:t>Canale </a:t>
            </a:r>
            <a:r>
              <a:rPr lang="it-IT" sz="1200" dirty="0">
                <a:solidFill>
                  <a:schemeClr val="bg1"/>
                </a:solidFill>
              </a:rPr>
              <a:t>B), </a:t>
            </a:r>
            <a:r>
              <a:rPr lang="it-IT" sz="1300" b="1" dirty="0">
                <a:solidFill>
                  <a:schemeClr val="bg1"/>
                </a:solidFill>
              </a:rPr>
              <a:t>ABITARE L’INCOMPIUTO, </a:t>
            </a:r>
            <a:r>
              <a:rPr lang="x-none" sz="1300" dirty="0" smtClean="0">
                <a:solidFill>
                  <a:schemeClr val="bg1"/>
                </a:solidFill>
              </a:rPr>
              <a:t>Laboratorio Di Progettazione I</a:t>
            </a:r>
            <a:r>
              <a:rPr lang="it-IT" sz="1300" dirty="0" smtClean="0">
                <a:solidFill>
                  <a:schemeClr val="bg1"/>
                </a:solidFill>
              </a:rPr>
              <a:t>II, Corso di Laurea in Scienze dell’Architettura, </a:t>
            </a:r>
            <a:r>
              <a:rPr lang="it-IT" sz="1300" dirty="0" err="1" smtClean="0">
                <a:solidFill>
                  <a:schemeClr val="bg1"/>
                </a:solidFill>
              </a:rPr>
              <a:t>a.a</a:t>
            </a:r>
            <a:r>
              <a:rPr lang="it-IT" sz="1300" dirty="0" smtClean="0">
                <a:solidFill>
                  <a:schemeClr val="bg1"/>
                </a:solidFill>
              </a:rPr>
              <a:t>. 2018/19 </a:t>
            </a:r>
            <a:r>
              <a:rPr lang="x-none" sz="1300" dirty="0" smtClean="0">
                <a:solidFill>
                  <a:schemeClr val="bg1"/>
                </a:solidFill>
              </a:rPr>
              <a:t> </a:t>
            </a:r>
            <a:endParaRPr lang="it-IT" altLang="it-IT" sz="1300" dirty="0">
              <a:solidFill>
                <a:schemeClr val="bg1"/>
              </a:solidFill>
            </a:endParaRPr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-2838605" y="5838826"/>
            <a:ext cx="2569907" cy="992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N:B: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Per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una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visibilita</a:t>
            </a:r>
            <a:r>
              <a:rPr lang="en-US" altLang="it-IT" sz="1300" dirty="0" smtClean="0">
                <a:solidFill>
                  <a:schemeClr val="bg1"/>
                </a:solidFill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ottimale</a:t>
            </a:r>
            <a:r>
              <a:rPr lang="en-US" altLang="it-IT" sz="1300" dirty="0" smtClean="0">
                <a:solidFill>
                  <a:schemeClr val="bg1"/>
                </a:solidFill>
              </a:rPr>
              <a:t> del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lavoro</a:t>
            </a:r>
            <a:r>
              <a:rPr lang="en-US" altLang="it-IT" sz="1300" dirty="0" smtClean="0">
                <a:solidFill>
                  <a:schemeClr val="bg1"/>
                </a:solidFill>
              </a:rPr>
              <a:t> a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schermo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consiglia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non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scendere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oltre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corpo</a:t>
            </a:r>
            <a:r>
              <a:rPr lang="en-US" altLang="it-IT" sz="1300" dirty="0" smtClean="0">
                <a:solidFill>
                  <a:schemeClr val="bg1"/>
                </a:solidFill>
              </a:rPr>
              <a:t> 11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pt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4104" name="Rectangle 3"/>
          <p:cNvSpPr>
            <a:spLocks noChangeArrowheads="1"/>
          </p:cNvSpPr>
          <p:nvPr/>
        </p:nvSpPr>
        <p:spPr bwMode="auto">
          <a:xfrm>
            <a:off x="357936" y="5589588"/>
            <a:ext cx="3492500" cy="215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-2863792" y="395782"/>
            <a:ext cx="268433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>
                <a:solidFill>
                  <a:schemeClr val="bg1"/>
                </a:solidFill>
                <a:cs typeface="Arial" panose="020B0604020202020204" pitchFamily="34" charset="0"/>
              </a:rPr>
              <a:t>L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’uso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del format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assolutamente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libero,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l’unico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vincolo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quello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di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usare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font </a:t>
            </a:r>
            <a:r>
              <a:rPr lang="en-US" altLang="it-IT" sz="1300" dirty="0">
                <a:solidFill>
                  <a:schemeClr val="bg1"/>
                </a:solidFill>
                <a:cs typeface="Arial" panose="020B0604020202020204" pitchFamily="34" charset="0"/>
              </a:rPr>
              <a:t>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rial per dare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unitarieta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ai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contribute.</a:t>
            </a:r>
            <a:endParaRPr lang="it-IT" altLang="it-IT" sz="1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-2876135" y="2059737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400" dirty="0" smtClean="0">
                <a:solidFill>
                  <a:schemeClr val="bg1"/>
                </a:solidFill>
              </a:rPr>
              <a:t>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-2834720" y="1677"/>
            <a:ext cx="252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u="sng" dirty="0" smtClean="0">
                <a:solidFill>
                  <a:schemeClr val="bg1"/>
                </a:solidFill>
              </a:rPr>
              <a:t>Note</a:t>
            </a:r>
            <a:endParaRPr lang="it-IT" altLang="it-IT" sz="1400" b="1" u="sng" dirty="0">
              <a:solidFill>
                <a:schemeClr val="bg1"/>
              </a:solidFill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-2863792" y="1550401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smtClean="0">
                <a:solidFill>
                  <a:schemeClr val="bg1"/>
                </a:solidFill>
              </a:rPr>
              <a:t>TESTO MAIUSCOLO DIMENSIONE ARIAL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-2844800" y="2732084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TESTO MAIUSCOLO DIMENSIONE ARIAL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-2858038" y="3259353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300" dirty="0" smtClean="0">
                <a:solidFill>
                  <a:schemeClr val="bg1"/>
                </a:solidFill>
              </a:rPr>
              <a:t>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-2880519" y="3900923"/>
            <a:ext cx="2592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smtClean="0">
                <a:solidFill>
                  <a:schemeClr val="bg1"/>
                </a:solidFill>
              </a:rPr>
              <a:t>TESTO MAIUSCOLO DIMENSIONE ARIAL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-2849846" y="4364723"/>
            <a:ext cx="26703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200" dirty="0" smtClean="0">
                <a:solidFill>
                  <a:schemeClr val="bg1"/>
                </a:solidFill>
              </a:rPr>
              <a:t>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-2906157" y="4778229"/>
            <a:ext cx="259238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smtClean="0">
                <a:solidFill>
                  <a:schemeClr val="bg1"/>
                </a:solidFill>
              </a:rPr>
              <a:t>TESTO MAIUSCOLO DIMENSIONE ARIAL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-2875484" y="5242029"/>
            <a:ext cx="267038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100" dirty="0" smtClean="0">
                <a:solidFill>
                  <a:schemeClr val="bg1"/>
                </a:solidFill>
              </a:rPr>
              <a:t>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502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-3255948" y="0"/>
            <a:ext cx="3076486" cy="6857999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1" y="6092825"/>
            <a:ext cx="1246094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269781" y="6126163"/>
            <a:ext cx="11677239" cy="577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it-IT" altLang="it-IT" sz="1200" b="1" dirty="0" smtClean="0">
                <a:solidFill>
                  <a:srgbClr val="FF9900"/>
                </a:solidFill>
              </a:rPr>
              <a:t>PROPOSTA DI MASTERPLAN</a:t>
            </a:r>
            <a:endParaRPr lang="it-IT" altLang="it-IT" sz="1200" b="1" dirty="0" smtClean="0">
              <a:solidFill>
                <a:srgbClr val="FF9900"/>
              </a:solidFill>
            </a:endParaRPr>
          </a:p>
          <a:p>
            <a:pPr>
              <a:spcBef>
                <a:spcPct val="50000"/>
              </a:spcBef>
              <a:buNone/>
            </a:pPr>
            <a:r>
              <a:rPr lang="it-IT" sz="1200" dirty="0" smtClean="0">
                <a:solidFill>
                  <a:schemeClr val="bg1"/>
                </a:solidFill>
              </a:rPr>
              <a:t>Prof</a:t>
            </a:r>
            <a:r>
              <a:rPr lang="x-none" sz="1200" dirty="0">
                <a:solidFill>
                  <a:schemeClr val="bg1"/>
                </a:solidFill>
              </a:rPr>
              <a:t>. A</a:t>
            </a:r>
            <a:r>
              <a:rPr lang="it-IT" sz="1200" dirty="0" err="1">
                <a:solidFill>
                  <a:schemeClr val="bg1"/>
                </a:solidFill>
              </a:rPr>
              <a:t>lfonso</a:t>
            </a:r>
            <a:r>
              <a:rPr lang="x-none" sz="1200" dirty="0">
                <a:solidFill>
                  <a:schemeClr val="bg1"/>
                </a:solidFill>
              </a:rPr>
              <a:t> G</a:t>
            </a:r>
            <a:r>
              <a:rPr lang="it-IT" sz="1200" dirty="0" err="1">
                <a:solidFill>
                  <a:schemeClr val="bg1"/>
                </a:solidFill>
              </a:rPr>
              <a:t>iancotti</a:t>
            </a:r>
            <a:r>
              <a:rPr lang="it-IT" sz="1200" dirty="0">
                <a:solidFill>
                  <a:schemeClr val="bg1"/>
                </a:solidFill>
              </a:rPr>
              <a:t> (</a:t>
            </a:r>
            <a:r>
              <a:rPr lang="it-IT" sz="1200" dirty="0" smtClean="0">
                <a:solidFill>
                  <a:schemeClr val="bg1"/>
                </a:solidFill>
              </a:rPr>
              <a:t>Canale </a:t>
            </a:r>
            <a:r>
              <a:rPr lang="it-IT" sz="1200" dirty="0">
                <a:solidFill>
                  <a:schemeClr val="bg1"/>
                </a:solidFill>
              </a:rPr>
              <a:t>B), </a:t>
            </a:r>
            <a:r>
              <a:rPr lang="it-IT" sz="1300" b="1" dirty="0">
                <a:solidFill>
                  <a:schemeClr val="bg1"/>
                </a:solidFill>
              </a:rPr>
              <a:t>ABITARE L’INCOMPIUTO, </a:t>
            </a:r>
            <a:r>
              <a:rPr lang="x-none" sz="1300" dirty="0" smtClean="0">
                <a:solidFill>
                  <a:schemeClr val="bg1"/>
                </a:solidFill>
              </a:rPr>
              <a:t>Laboratorio Di Progettazione I</a:t>
            </a:r>
            <a:r>
              <a:rPr lang="it-IT" sz="1300" dirty="0" smtClean="0">
                <a:solidFill>
                  <a:schemeClr val="bg1"/>
                </a:solidFill>
              </a:rPr>
              <a:t>II, Corso di Laurea in Scienze dell’Architettura, </a:t>
            </a:r>
            <a:r>
              <a:rPr lang="it-IT" sz="1300" dirty="0" err="1" smtClean="0">
                <a:solidFill>
                  <a:schemeClr val="bg1"/>
                </a:solidFill>
              </a:rPr>
              <a:t>a.a</a:t>
            </a:r>
            <a:r>
              <a:rPr lang="it-IT" sz="1300" dirty="0" smtClean="0">
                <a:solidFill>
                  <a:schemeClr val="bg1"/>
                </a:solidFill>
              </a:rPr>
              <a:t>. 2018/19 </a:t>
            </a:r>
            <a:r>
              <a:rPr lang="x-none" sz="1300" dirty="0" smtClean="0">
                <a:solidFill>
                  <a:schemeClr val="bg1"/>
                </a:solidFill>
              </a:rPr>
              <a:t> </a:t>
            </a:r>
            <a:endParaRPr lang="it-IT" altLang="it-IT" sz="1300" dirty="0">
              <a:solidFill>
                <a:schemeClr val="bg1"/>
              </a:solidFill>
            </a:endParaRPr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-2838605" y="5838826"/>
            <a:ext cx="2569907" cy="992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N:B: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Per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una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visibilita</a:t>
            </a:r>
            <a:r>
              <a:rPr lang="en-US" altLang="it-IT" sz="1300" dirty="0" smtClean="0">
                <a:solidFill>
                  <a:schemeClr val="bg1"/>
                </a:solidFill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ottimale</a:t>
            </a:r>
            <a:r>
              <a:rPr lang="en-US" altLang="it-IT" sz="1300" dirty="0" smtClean="0">
                <a:solidFill>
                  <a:schemeClr val="bg1"/>
                </a:solidFill>
              </a:rPr>
              <a:t> del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lavoro</a:t>
            </a:r>
            <a:r>
              <a:rPr lang="en-US" altLang="it-IT" sz="1300" dirty="0" smtClean="0">
                <a:solidFill>
                  <a:schemeClr val="bg1"/>
                </a:solidFill>
              </a:rPr>
              <a:t> a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schermo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consiglia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non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scendere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oltre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corpo</a:t>
            </a:r>
            <a:r>
              <a:rPr lang="en-US" altLang="it-IT" sz="1300" dirty="0" smtClean="0">
                <a:solidFill>
                  <a:schemeClr val="bg1"/>
                </a:solidFill>
              </a:rPr>
              <a:t> 11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pt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4104" name="Rectangle 3"/>
          <p:cNvSpPr>
            <a:spLocks noChangeArrowheads="1"/>
          </p:cNvSpPr>
          <p:nvPr/>
        </p:nvSpPr>
        <p:spPr bwMode="auto">
          <a:xfrm>
            <a:off x="357936" y="5589588"/>
            <a:ext cx="3492500" cy="215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-2863792" y="395782"/>
            <a:ext cx="268433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>
                <a:solidFill>
                  <a:schemeClr val="bg1"/>
                </a:solidFill>
                <a:cs typeface="Arial" panose="020B0604020202020204" pitchFamily="34" charset="0"/>
              </a:rPr>
              <a:t>L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’uso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del format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assolutamente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libero,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l’unico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vincolo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quello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di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usare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font </a:t>
            </a:r>
            <a:r>
              <a:rPr lang="en-US" altLang="it-IT" sz="1300" dirty="0">
                <a:solidFill>
                  <a:schemeClr val="bg1"/>
                </a:solidFill>
                <a:cs typeface="Arial" panose="020B0604020202020204" pitchFamily="34" charset="0"/>
              </a:rPr>
              <a:t>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rial per dare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unitarieta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ai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contribute.</a:t>
            </a:r>
            <a:endParaRPr lang="it-IT" altLang="it-IT" sz="1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-2876135" y="2059737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400" dirty="0" smtClean="0">
                <a:solidFill>
                  <a:schemeClr val="bg1"/>
                </a:solidFill>
              </a:rPr>
              <a:t>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-2834720" y="1677"/>
            <a:ext cx="252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u="sng" dirty="0" smtClean="0">
                <a:solidFill>
                  <a:schemeClr val="bg1"/>
                </a:solidFill>
              </a:rPr>
              <a:t>Note</a:t>
            </a:r>
            <a:endParaRPr lang="it-IT" altLang="it-IT" sz="1400" b="1" u="sng" dirty="0">
              <a:solidFill>
                <a:schemeClr val="bg1"/>
              </a:solidFill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-2863792" y="1550401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smtClean="0">
                <a:solidFill>
                  <a:schemeClr val="bg1"/>
                </a:solidFill>
              </a:rPr>
              <a:t>TESTO MAIUSCOLO DIMENSIONE ARIAL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-2844800" y="2732084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TESTO MAIUSCOLO DIMENSIONE ARIAL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-2858038" y="3259353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300" dirty="0" smtClean="0">
                <a:solidFill>
                  <a:schemeClr val="bg1"/>
                </a:solidFill>
              </a:rPr>
              <a:t>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-2880519" y="3900923"/>
            <a:ext cx="2592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smtClean="0">
                <a:solidFill>
                  <a:schemeClr val="bg1"/>
                </a:solidFill>
              </a:rPr>
              <a:t>TESTO MAIUSCOLO DIMENSIONE ARIAL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-2849846" y="4364723"/>
            <a:ext cx="26703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200" dirty="0" smtClean="0">
                <a:solidFill>
                  <a:schemeClr val="bg1"/>
                </a:solidFill>
              </a:rPr>
              <a:t>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-2906157" y="4778229"/>
            <a:ext cx="259238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smtClean="0">
                <a:solidFill>
                  <a:schemeClr val="bg1"/>
                </a:solidFill>
              </a:rPr>
              <a:t>TESTO MAIUSCOLO DIMENSIONE ARIAL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-2875484" y="5242029"/>
            <a:ext cx="267038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100" dirty="0" smtClean="0">
                <a:solidFill>
                  <a:schemeClr val="bg1"/>
                </a:solidFill>
              </a:rPr>
              <a:t>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383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-3255948" y="0"/>
            <a:ext cx="3076486" cy="6857999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1" y="6092825"/>
            <a:ext cx="1246094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269781" y="6126163"/>
            <a:ext cx="11677239" cy="577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it-IT" altLang="it-IT" sz="1200" b="1" dirty="0" smtClean="0">
                <a:solidFill>
                  <a:srgbClr val="FF9900"/>
                </a:solidFill>
              </a:rPr>
              <a:t>PROPOSTA DI MASTERPLAN</a:t>
            </a:r>
            <a:endParaRPr lang="it-IT" altLang="it-IT" sz="1200" b="1" dirty="0" smtClean="0">
              <a:solidFill>
                <a:srgbClr val="FF9900"/>
              </a:solidFill>
            </a:endParaRPr>
          </a:p>
          <a:p>
            <a:pPr>
              <a:spcBef>
                <a:spcPct val="50000"/>
              </a:spcBef>
              <a:buNone/>
            </a:pPr>
            <a:r>
              <a:rPr lang="it-IT" sz="1200" dirty="0" smtClean="0">
                <a:solidFill>
                  <a:schemeClr val="bg1"/>
                </a:solidFill>
              </a:rPr>
              <a:t>Prof</a:t>
            </a:r>
            <a:r>
              <a:rPr lang="x-none" sz="1200" dirty="0">
                <a:solidFill>
                  <a:schemeClr val="bg1"/>
                </a:solidFill>
              </a:rPr>
              <a:t>. A</a:t>
            </a:r>
            <a:r>
              <a:rPr lang="it-IT" sz="1200" dirty="0" err="1">
                <a:solidFill>
                  <a:schemeClr val="bg1"/>
                </a:solidFill>
              </a:rPr>
              <a:t>lfonso</a:t>
            </a:r>
            <a:r>
              <a:rPr lang="x-none" sz="1200" dirty="0">
                <a:solidFill>
                  <a:schemeClr val="bg1"/>
                </a:solidFill>
              </a:rPr>
              <a:t> G</a:t>
            </a:r>
            <a:r>
              <a:rPr lang="it-IT" sz="1200" dirty="0" err="1">
                <a:solidFill>
                  <a:schemeClr val="bg1"/>
                </a:solidFill>
              </a:rPr>
              <a:t>iancotti</a:t>
            </a:r>
            <a:r>
              <a:rPr lang="it-IT" sz="1200" dirty="0">
                <a:solidFill>
                  <a:schemeClr val="bg1"/>
                </a:solidFill>
              </a:rPr>
              <a:t> (</a:t>
            </a:r>
            <a:r>
              <a:rPr lang="it-IT" sz="1200" dirty="0" smtClean="0">
                <a:solidFill>
                  <a:schemeClr val="bg1"/>
                </a:solidFill>
              </a:rPr>
              <a:t>Canale </a:t>
            </a:r>
            <a:r>
              <a:rPr lang="it-IT" sz="1200" dirty="0">
                <a:solidFill>
                  <a:schemeClr val="bg1"/>
                </a:solidFill>
              </a:rPr>
              <a:t>B), </a:t>
            </a:r>
            <a:r>
              <a:rPr lang="it-IT" sz="1300" b="1" dirty="0">
                <a:solidFill>
                  <a:schemeClr val="bg1"/>
                </a:solidFill>
              </a:rPr>
              <a:t>ABITARE L’INCOMPIUTO, </a:t>
            </a:r>
            <a:r>
              <a:rPr lang="x-none" sz="1300" dirty="0" smtClean="0">
                <a:solidFill>
                  <a:schemeClr val="bg1"/>
                </a:solidFill>
              </a:rPr>
              <a:t>Laboratorio Di Progettazione I</a:t>
            </a:r>
            <a:r>
              <a:rPr lang="it-IT" sz="1300" dirty="0" smtClean="0">
                <a:solidFill>
                  <a:schemeClr val="bg1"/>
                </a:solidFill>
              </a:rPr>
              <a:t>II, Corso di Laurea in Scienze dell’Architettura, </a:t>
            </a:r>
            <a:r>
              <a:rPr lang="it-IT" sz="1300" dirty="0" err="1" smtClean="0">
                <a:solidFill>
                  <a:schemeClr val="bg1"/>
                </a:solidFill>
              </a:rPr>
              <a:t>a.a</a:t>
            </a:r>
            <a:r>
              <a:rPr lang="it-IT" sz="1300" dirty="0" smtClean="0">
                <a:solidFill>
                  <a:schemeClr val="bg1"/>
                </a:solidFill>
              </a:rPr>
              <a:t>. 2018/19 </a:t>
            </a:r>
            <a:r>
              <a:rPr lang="x-none" sz="1300" dirty="0" smtClean="0">
                <a:solidFill>
                  <a:schemeClr val="bg1"/>
                </a:solidFill>
              </a:rPr>
              <a:t> </a:t>
            </a:r>
            <a:endParaRPr lang="it-IT" altLang="it-IT" sz="1300" dirty="0">
              <a:solidFill>
                <a:schemeClr val="bg1"/>
              </a:solidFill>
            </a:endParaRPr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-2838605" y="5838826"/>
            <a:ext cx="2569907" cy="992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N:B: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Per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una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visibilita</a:t>
            </a:r>
            <a:r>
              <a:rPr lang="en-US" altLang="it-IT" sz="1300" dirty="0" smtClean="0">
                <a:solidFill>
                  <a:schemeClr val="bg1"/>
                </a:solidFill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ottimale</a:t>
            </a:r>
            <a:r>
              <a:rPr lang="en-US" altLang="it-IT" sz="1300" dirty="0" smtClean="0">
                <a:solidFill>
                  <a:schemeClr val="bg1"/>
                </a:solidFill>
              </a:rPr>
              <a:t> del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lavoro</a:t>
            </a:r>
            <a:r>
              <a:rPr lang="en-US" altLang="it-IT" sz="1300" dirty="0" smtClean="0">
                <a:solidFill>
                  <a:schemeClr val="bg1"/>
                </a:solidFill>
              </a:rPr>
              <a:t> a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schermo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consiglia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non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scendere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oltre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corpo</a:t>
            </a:r>
            <a:r>
              <a:rPr lang="en-US" altLang="it-IT" sz="1300" dirty="0" smtClean="0">
                <a:solidFill>
                  <a:schemeClr val="bg1"/>
                </a:solidFill>
              </a:rPr>
              <a:t> 11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pt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4104" name="Rectangle 3"/>
          <p:cNvSpPr>
            <a:spLocks noChangeArrowheads="1"/>
          </p:cNvSpPr>
          <p:nvPr/>
        </p:nvSpPr>
        <p:spPr bwMode="auto">
          <a:xfrm>
            <a:off x="357936" y="5589588"/>
            <a:ext cx="3492500" cy="215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-2863792" y="395782"/>
            <a:ext cx="268433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>
                <a:solidFill>
                  <a:schemeClr val="bg1"/>
                </a:solidFill>
                <a:cs typeface="Arial" panose="020B0604020202020204" pitchFamily="34" charset="0"/>
              </a:rPr>
              <a:t>L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’uso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del format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assolutamente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libero,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l’unico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vincolo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quello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di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usare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font </a:t>
            </a:r>
            <a:r>
              <a:rPr lang="en-US" altLang="it-IT" sz="1300" dirty="0">
                <a:solidFill>
                  <a:schemeClr val="bg1"/>
                </a:solidFill>
                <a:cs typeface="Arial" panose="020B0604020202020204" pitchFamily="34" charset="0"/>
              </a:rPr>
              <a:t>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rial per dare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unitarieta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ai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contribute.</a:t>
            </a:r>
            <a:endParaRPr lang="it-IT" altLang="it-IT" sz="1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-2876135" y="2059737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400" dirty="0" smtClean="0">
                <a:solidFill>
                  <a:schemeClr val="bg1"/>
                </a:solidFill>
              </a:rPr>
              <a:t>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-2834720" y="1677"/>
            <a:ext cx="252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u="sng" dirty="0" smtClean="0">
                <a:solidFill>
                  <a:schemeClr val="bg1"/>
                </a:solidFill>
              </a:rPr>
              <a:t>Note</a:t>
            </a:r>
            <a:endParaRPr lang="it-IT" altLang="it-IT" sz="1400" b="1" u="sng" dirty="0">
              <a:solidFill>
                <a:schemeClr val="bg1"/>
              </a:solidFill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-2863792" y="1550401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smtClean="0">
                <a:solidFill>
                  <a:schemeClr val="bg1"/>
                </a:solidFill>
              </a:rPr>
              <a:t>TESTO MAIUSCOLO DIMENSIONE ARIAL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-2844800" y="2732084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TESTO MAIUSCOLO DIMENSIONE ARIAL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-2858038" y="3259353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300" dirty="0" smtClean="0">
                <a:solidFill>
                  <a:schemeClr val="bg1"/>
                </a:solidFill>
              </a:rPr>
              <a:t>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-2880519" y="3900923"/>
            <a:ext cx="2592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smtClean="0">
                <a:solidFill>
                  <a:schemeClr val="bg1"/>
                </a:solidFill>
              </a:rPr>
              <a:t>TESTO MAIUSCOLO DIMENSIONE ARIAL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-2849846" y="4364723"/>
            <a:ext cx="26703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200" dirty="0" smtClean="0">
                <a:solidFill>
                  <a:schemeClr val="bg1"/>
                </a:solidFill>
              </a:rPr>
              <a:t>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-2906157" y="4778229"/>
            <a:ext cx="259238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smtClean="0">
                <a:solidFill>
                  <a:schemeClr val="bg1"/>
                </a:solidFill>
              </a:rPr>
              <a:t>TESTO MAIUSCOLO DIMENSIONE ARIAL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-2875484" y="5242029"/>
            <a:ext cx="267038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100" dirty="0" smtClean="0">
                <a:solidFill>
                  <a:schemeClr val="bg1"/>
                </a:solidFill>
              </a:rPr>
              <a:t>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61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-3255948" y="0"/>
            <a:ext cx="3076486" cy="6857999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1" y="6092825"/>
            <a:ext cx="1246094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269781" y="6126163"/>
            <a:ext cx="11677239" cy="577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it-IT" altLang="it-IT" sz="1200" b="1" dirty="0" smtClean="0">
                <a:solidFill>
                  <a:srgbClr val="FF9900"/>
                </a:solidFill>
              </a:rPr>
              <a:t>PROPOSTA DI MASTERPLAN</a:t>
            </a:r>
            <a:endParaRPr lang="it-IT" altLang="it-IT" sz="1200" b="1" dirty="0" smtClean="0">
              <a:solidFill>
                <a:srgbClr val="FF9900"/>
              </a:solidFill>
            </a:endParaRPr>
          </a:p>
          <a:p>
            <a:pPr>
              <a:spcBef>
                <a:spcPct val="50000"/>
              </a:spcBef>
              <a:buNone/>
            </a:pPr>
            <a:r>
              <a:rPr lang="it-IT" sz="1200" dirty="0" smtClean="0">
                <a:solidFill>
                  <a:schemeClr val="bg1"/>
                </a:solidFill>
              </a:rPr>
              <a:t>Prof</a:t>
            </a:r>
            <a:r>
              <a:rPr lang="x-none" sz="1200" dirty="0">
                <a:solidFill>
                  <a:schemeClr val="bg1"/>
                </a:solidFill>
              </a:rPr>
              <a:t>. A</a:t>
            </a:r>
            <a:r>
              <a:rPr lang="it-IT" sz="1200" dirty="0" err="1">
                <a:solidFill>
                  <a:schemeClr val="bg1"/>
                </a:solidFill>
              </a:rPr>
              <a:t>lfonso</a:t>
            </a:r>
            <a:r>
              <a:rPr lang="x-none" sz="1200" dirty="0">
                <a:solidFill>
                  <a:schemeClr val="bg1"/>
                </a:solidFill>
              </a:rPr>
              <a:t> G</a:t>
            </a:r>
            <a:r>
              <a:rPr lang="it-IT" sz="1200" dirty="0" err="1">
                <a:solidFill>
                  <a:schemeClr val="bg1"/>
                </a:solidFill>
              </a:rPr>
              <a:t>iancotti</a:t>
            </a:r>
            <a:r>
              <a:rPr lang="it-IT" sz="1200" dirty="0">
                <a:solidFill>
                  <a:schemeClr val="bg1"/>
                </a:solidFill>
              </a:rPr>
              <a:t> (</a:t>
            </a:r>
            <a:r>
              <a:rPr lang="it-IT" sz="1200" dirty="0" smtClean="0">
                <a:solidFill>
                  <a:schemeClr val="bg1"/>
                </a:solidFill>
              </a:rPr>
              <a:t>Canale </a:t>
            </a:r>
            <a:r>
              <a:rPr lang="it-IT" sz="1200" dirty="0">
                <a:solidFill>
                  <a:schemeClr val="bg1"/>
                </a:solidFill>
              </a:rPr>
              <a:t>B), </a:t>
            </a:r>
            <a:r>
              <a:rPr lang="it-IT" sz="1300" b="1" dirty="0">
                <a:solidFill>
                  <a:schemeClr val="bg1"/>
                </a:solidFill>
              </a:rPr>
              <a:t>ABITARE L’INCOMPIUTO, </a:t>
            </a:r>
            <a:r>
              <a:rPr lang="x-none" sz="1300" dirty="0" smtClean="0">
                <a:solidFill>
                  <a:schemeClr val="bg1"/>
                </a:solidFill>
              </a:rPr>
              <a:t>Laboratorio Di Progettazione I</a:t>
            </a:r>
            <a:r>
              <a:rPr lang="it-IT" sz="1300" dirty="0" smtClean="0">
                <a:solidFill>
                  <a:schemeClr val="bg1"/>
                </a:solidFill>
              </a:rPr>
              <a:t>II, Corso di Laurea in Scienze dell’Architettura, </a:t>
            </a:r>
            <a:r>
              <a:rPr lang="it-IT" sz="1300" dirty="0" err="1" smtClean="0">
                <a:solidFill>
                  <a:schemeClr val="bg1"/>
                </a:solidFill>
              </a:rPr>
              <a:t>a.a</a:t>
            </a:r>
            <a:r>
              <a:rPr lang="it-IT" sz="1300" dirty="0" smtClean="0">
                <a:solidFill>
                  <a:schemeClr val="bg1"/>
                </a:solidFill>
              </a:rPr>
              <a:t>. 2018/19 </a:t>
            </a:r>
            <a:r>
              <a:rPr lang="x-none" sz="1300" dirty="0" smtClean="0">
                <a:solidFill>
                  <a:schemeClr val="bg1"/>
                </a:solidFill>
              </a:rPr>
              <a:t> </a:t>
            </a:r>
            <a:endParaRPr lang="it-IT" altLang="it-IT" sz="1300" dirty="0">
              <a:solidFill>
                <a:schemeClr val="bg1"/>
              </a:solidFill>
            </a:endParaRPr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-2838605" y="5838826"/>
            <a:ext cx="2569907" cy="992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N:B: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Per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una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visibilita</a:t>
            </a:r>
            <a:r>
              <a:rPr lang="en-US" altLang="it-IT" sz="1300" dirty="0" smtClean="0">
                <a:solidFill>
                  <a:schemeClr val="bg1"/>
                </a:solidFill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ottimale</a:t>
            </a:r>
            <a:r>
              <a:rPr lang="en-US" altLang="it-IT" sz="1300" dirty="0" smtClean="0">
                <a:solidFill>
                  <a:schemeClr val="bg1"/>
                </a:solidFill>
              </a:rPr>
              <a:t> del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lavoro</a:t>
            </a:r>
            <a:r>
              <a:rPr lang="en-US" altLang="it-IT" sz="1300" dirty="0" smtClean="0">
                <a:solidFill>
                  <a:schemeClr val="bg1"/>
                </a:solidFill>
              </a:rPr>
              <a:t> a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schermo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consiglia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non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scendere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oltre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corpo</a:t>
            </a:r>
            <a:r>
              <a:rPr lang="en-US" altLang="it-IT" sz="1300" dirty="0" smtClean="0">
                <a:solidFill>
                  <a:schemeClr val="bg1"/>
                </a:solidFill>
              </a:rPr>
              <a:t> 11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pt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4104" name="Rectangle 3"/>
          <p:cNvSpPr>
            <a:spLocks noChangeArrowheads="1"/>
          </p:cNvSpPr>
          <p:nvPr/>
        </p:nvSpPr>
        <p:spPr bwMode="auto">
          <a:xfrm>
            <a:off x="357936" y="5589588"/>
            <a:ext cx="3492500" cy="215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-2863792" y="395782"/>
            <a:ext cx="268433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>
                <a:solidFill>
                  <a:schemeClr val="bg1"/>
                </a:solidFill>
                <a:cs typeface="Arial" panose="020B0604020202020204" pitchFamily="34" charset="0"/>
              </a:rPr>
              <a:t>L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’uso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del format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assolutamente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libero,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l’unico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vincolo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quello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di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usare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font </a:t>
            </a:r>
            <a:r>
              <a:rPr lang="en-US" altLang="it-IT" sz="1300" dirty="0">
                <a:solidFill>
                  <a:schemeClr val="bg1"/>
                </a:solidFill>
                <a:cs typeface="Arial" panose="020B0604020202020204" pitchFamily="34" charset="0"/>
              </a:rPr>
              <a:t>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rial per dare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unitarieta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ai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contribute.</a:t>
            </a:r>
            <a:endParaRPr lang="it-IT" altLang="it-IT" sz="1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-2876135" y="2059737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400" dirty="0" smtClean="0">
                <a:solidFill>
                  <a:schemeClr val="bg1"/>
                </a:solidFill>
              </a:rPr>
              <a:t>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-2834720" y="1677"/>
            <a:ext cx="252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u="sng" dirty="0" smtClean="0">
                <a:solidFill>
                  <a:schemeClr val="bg1"/>
                </a:solidFill>
              </a:rPr>
              <a:t>Note</a:t>
            </a:r>
            <a:endParaRPr lang="it-IT" altLang="it-IT" sz="1400" b="1" u="sng" dirty="0">
              <a:solidFill>
                <a:schemeClr val="bg1"/>
              </a:solidFill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-2863792" y="1550401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smtClean="0">
                <a:solidFill>
                  <a:schemeClr val="bg1"/>
                </a:solidFill>
              </a:rPr>
              <a:t>TESTO MAIUSCOLO DIMENSIONE ARIAL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-2844800" y="2732084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TESTO MAIUSCOLO DIMENSIONE ARIAL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-2858038" y="3259353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300" dirty="0" smtClean="0">
                <a:solidFill>
                  <a:schemeClr val="bg1"/>
                </a:solidFill>
              </a:rPr>
              <a:t>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-2880519" y="3900923"/>
            <a:ext cx="2592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smtClean="0">
                <a:solidFill>
                  <a:schemeClr val="bg1"/>
                </a:solidFill>
              </a:rPr>
              <a:t>TESTO MAIUSCOLO DIMENSIONE ARIAL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-2849846" y="4364723"/>
            <a:ext cx="26703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200" dirty="0" smtClean="0">
                <a:solidFill>
                  <a:schemeClr val="bg1"/>
                </a:solidFill>
              </a:rPr>
              <a:t>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-2906157" y="4778229"/>
            <a:ext cx="259238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smtClean="0">
                <a:solidFill>
                  <a:schemeClr val="bg1"/>
                </a:solidFill>
              </a:rPr>
              <a:t>TESTO MAIUSCOLO DIMENSIONE ARIAL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-2875484" y="5242029"/>
            <a:ext cx="267038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100" dirty="0" smtClean="0">
                <a:solidFill>
                  <a:schemeClr val="bg1"/>
                </a:solidFill>
              </a:rPr>
              <a:t>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427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-3255948" y="0"/>
            <a:ext cx="3076486" cy="6857999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1" y="6092825"/>
            <a:ext cx="1246094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269781" y="6126163"/>
            <a:ext cx="11677239" cy="577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it-IT" altLang="it-IT" sz="1200" b="1" dirty="0" smtClean="0">
                <a:solidFill>
                  <a:srgbClr val="FF9900"/>
                </a:solidFill>
              </a:rPr>
              <a:t>PROPOSTA DI MASTERPLAN</a:t>
            </a:r>
            <a:endParaRPr lang="it-IT" altLang="it-IT" sz="1200" b="1" dirty="0" smtClean="0">
              <a:solidFill>
                <a:srgbClr val="FF9900"/>
              </a:solidFill>
            </a:endParaRPr>
          </a:p>
          <a:p>
            <a:pPr>
              <a:spcBef>
                <a:spcPct val="50000"/>
              </a:spcBef>
              <a:buNone/>
            </a:pPr>
            <a:r>
              <a:rPr lang="it-IT" sz="1200" dirty="0" smtClean="0">
                <a:solidFill>
                  <a:schemeClr val="bg1"/>
                </a:solidFill>
              </a:rPr>
              <a:t>Prof</a:t>
            </a:r>
            <a:r>
              <a:rPr lang="x-none" sz="1200" dirty="0">
                <a:solidFill>
                  <a:schemeClr val="bg1"/>
                </a:solidFill>
              </a:rPr>
              <a:t>. A</a:t>
            </a:r>
            <a:r>
              <a:rPr lang="it-IT" sz="1200" dirty="0" err="1">
                <a:solidFill>
                  <a:schemeClr val="bg1"/>
                </a:solidFill>
              </a:rPr>
              <a:t>lfonso</a:t>
            </a:r>
            <a:r>
              <a:rPr lang="x-none" sz="1200" dirty="0">
                <a:solidFill>
                  <a:schemeClr val="bg1"/>
                </a:solidFill>
              </a:rPr>
              <a:t> G</a:t>
            </a:r>
            <a:r>
              <a:rPr lang="it-IT" sz="1200" dirty="0" err="1">
                <a:solidFill>
                  <a:schemeClr val="bg1"/>
                </a:solidFill>
              </a:rPr>
              <a:t>iancotti</a:t>
            </a:r>
            <a:r>
              <a:rPr lang="it-IT" sz="1200" dirty="0">
                <a:solidFill>
                  <a:schemeClr val="bg1"/>
                </a:solidFill>
              </a:rPr>
              <a:t> (</a:t>
            </a:r>
            <a:r>
              <a:rPr lang="it-IT" sz="1200" dirty="0" smtClean="0">
                <a:solidFill>
                  <a:schemeClr val="bg1"/>
                </a:solidFill>
              </a:rPr>
              <a:t>Canale </a:t>
            </a:r>
            <a:r>
              <a:rPr lang="it-IT" sz="1200" dirty="0">
                <a:solidFill>
                  <a:schemeClr val="bg1"/>
                </a:solidFill>
              </a:rPr>
              <a:t>B), </a:t>
            </a:r>
            <a:r>
              <a:rPr lang="it-IT" sz="1300" b="1" dirty="0">
                <a:solidFill>
                  <a:schemeClr val="bg1"/>
                </a:solidFill>
              </a:rPr>
              <a:t>ABITARE L’INCOMPIUTO, </a:t>
            </a:r>
            <a:r>
              <a:rPr lang="x-none" sz="1300" dirty="0" smtClean="0">
                <a:solidFill>
                  <a:schemeClr val="bg1"/>
                </a:solidFill>
              </a:rPr>
              <a:t>Laboratorio Di Progettazione I</a:t>
            </a:r>
            <a:r>
              <a:rPr lang="it-IT" sz="1300" dirty="0" smtClean="0">
                <a:solidFill>
                  <a:schemeClr val="bg1"/>
                </a:solidFill>
              </a:rPr>
              <a:t>II, Corso di Laurea in Scienze dell’Architettura, </a:t>
            </a:r>
            <a:r>
              <a:rPr lang="it-IT" sz="1300" dirty="0" err="1" smtClean="0">
                <a:solidFill>
                  <a:schemeClr val="bg1"/>
                </a:solidFill>
              </a:rPr>
              <a:t>a.a</a:t>
            </a:r>
            <a:r>
              <a:rPr lang="it-IT" sz="1300" dirty="0" smtClean="0">
                <a:solidFill>
                  <a:schemeClr val="bg1"/>
                </a:solidFill>
              </a:rPr>
              <a:t>. 2018/19 </a:t>
            </a:r>
            <a:r>
              <a:rPr lang="x-none" sz="1300" dirty="0" smtClean="0">
                <a:solidFill>
                  <a:schemeClr val="bg1"/>
                </a:solidFill>
              </a:rPr>
              <a:t> </a:t>
            </a:r>
            <a:endParaRPr lang="it-IT" altLang="it-IT" sz="1300" dirty="0">
              <a:solidFill>
                <a:schemeClr val="bg1"/>
              </a:solidFill>
            </a:endParaRPr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-2838605" y="5838826"/>
            <a:ext cx="2569907" cy="992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N:B: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Per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una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visibilita</a:t>
            </a:r>
            <a:r>
              <a:rPr lang="en-US" altLang="it-IT" sz="1300" dirty="0" smtClean="0">
                <a:solidFill>
                  <a:schemeClr val="bg1"/>
                </a:solidFill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ottimale</a:t>
            </a:r>
            <a:r>
              <a:rPr lang="en-US" altLang="it-IT" sz="1300" dirty="0" smtClean="0">
                <a:solidFill>
                  <a:schemeClr val="bg1"/>
                </a:solidFill>
              </a:rPr>
              <a:t> del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lavoro</a:t>
            </a:r>
            <a:r>
              <a:rPr lang="en-US" altLang="it-IT" sz="1300" dirty="0" smtClean="0">
                <a:solidFill>
                  <a:schemeClr val="bg1"/>
                </a:solidFill>
              </a:rPr>
              <a:t> a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schermo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consiglia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non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scendere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oltre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corpo</a:t>
            </a:r>
            <a:r>
              <a:rPr lang="en-US" altLang="it-IT" sz="1300" dirty="0" smtClean="0">
                <a:solidFill>
                  <a:schemeClr val="bg1"/>
                </a:solidFill>
              </a:rPr>
              <a:t> 11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pt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4104" name="Rectangle 3"/>
          <p:cNvSpPr>
            <a:spLocks noChangeArrowheads="1"/>
          </p:cNvSpPr>
          <p:nvPr/>
        </p:nvSpPr>
        <p:spPr bwMode="auto">
          <a:xfrm>
            <a:off x="357936" y="5589588"/>
            <a:ext cx="3492500" cy="215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-2863792" y="395782"/>
            <a:ext cx="268433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>
                <a:solidFill>
                  <a:schemeClr val="bg1"/>
                </a:solidFill>
                <a:cs typeface="Arial" panose="020B0604020202020204" pitchFamily="34" charset="0"/>
              </a:rPr>
              <a:t>L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’uso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del format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assolutamente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libero,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l’unico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vincolo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quello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di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usare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font </a:t>
            </a:r>
            <a:r>
              <a:rPr lang="en-US" altLang="it-IT" sz="1300" dirty="0">
                <a:solidFill>
                  <a:schemeClr val="bg1"/>
                </a:solidFill>
                <a:cs typeface="Arial" panose="020B0604020202020204" pitchFamily="34" charset="0"/>
              </a:rPr>
              <a:t>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rial per dare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unitarieta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ai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contribute.</a:t>
            </a:r>
            <a:endParaRPr lang="it-IT" altLang="it-IT" sz="1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-2876135" y="2059737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400" dirty="0" smtClean="0">
                <a:solidFill>
                  <a:schemeClr val="bg1"/>
                </a:solidFill>
              </a:rPr>
              <a:t>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-2834720" y="1677"/>
            <a:ext cx="252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u="sng" dirty="0" smtClean="0">
                <a:solidFill>
                  <a:schemeClr val="bg1"/>
                </a:solidFill>
              </a:rPr>
              <a:t>Note</a:t>
            </a:r>
            <a:endParaRPr lang="it-IT" altLang="it-IT" sz="1400" b="1" u="sng" dirty="0">
              <a:solidFill>
                <a:schemeClr val="bg1"/>
              </a:solidFill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-2863792" y="1550401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smtClean="0">
                <a:solidFill>
                  <a:schemeClr val="bg1"/>
                </a:solidFill>
              </a:rPr>
              <a:t>TESTO MAIUSCOLO DIMENSIONE ARIAL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-2844800" y="2732084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TESTO MAIUSCOLO DIMENSIONE ARIAL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-2858038" y="3259353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300" dirty="0" smtClean="0">
                <a:solidFill>
                  <a:schemeClr val="bg1"/>
                </a:solidFill>
              </a:rPr>
              <a:t>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-2880519" y="3900923"/>
            <a:ext cx="2592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smtClean="0">
                <a:solidFill>
                  <a:schemeClr val="bg1"/>
                </a:solidFill>
              </a:rPr>
              <a:t>TESTO MAIUSCOLO DIMENSIONE ARIAL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-2849846" y="4364723"/>
            <a:ext cx="26703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200" dirty="0" smtClean="0">
                <a:solidFill>
                  <a:schemeClr val="bg1"/>
                </a:solidFill>
              </a:rPr>
              <a:t>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-2906157" y="4778229"/>
            <a:ext cx="259238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smtClean="0">
                <a:solidFill>
                  <a:schemeClr val="bg1"/>
                </a:solidFill>
              </a:rPr>
              <a:t>TESTO MAIUSCOLO DIMENSIONE ARIAL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-2875484" y="5242029"/>
            <a:ext cx="267038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100" dirty="0" smtClean="0">
                <a:solidFill>
                  <a:schemeClr val="bg1"/>
                </a:solidFill>
              </a:rPr>
              <a:t>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276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-3255948" y="0"/>
            <a:ext cx="3076486" cy="6857999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1" y="6092825"/>
            <a:ext cx="1246094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269781" y="6126163"/>
            <a:ext cx="11677239" cy="577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it-IT" altLang="it-IT" sz="1200" b="1" dirty="0" smtClean="0">
                <a:solidFill>
                  <a:srgbClr val="FF9900"/>
                </a:solidFill>
              </a:rPr>
              <a:t>PROPOSTA DI MASTERPLAN</a:t>
            </a:r>
            <a:endParaRPr lang="it-IT" altLang="it-IT" sz="1200" b="1" dirty="0" smtClean="0">
              <a:solidFill>
                <a:srgbClr val="FF9900"/>
              </a:solidFill>
            </a:endParaRPr>
          </a:p>
          <a:p>
            <a:pPr>
              <a:spcBef>
                <a:spcPct val="50000"/>
              </a:spcBef>
              <a:buNone/>
            </a:pPr>
            <a:r>
              <a:rPr lang="it-IT" sz="1200" dirty="0" smtClean="0">
                <a:solidFill>
                  <a:schemeClr val="bg1"/>
                </a:solidFill>
              </a:rPr>
              <a:t>Prof</a:t>
            </a:r>
            <a:r>
              <a:rPr lang="x-none" sz="1200" dirty="0">
                <a:solidFill>
                  <a:schemeClr val="bg1"/>
                </a:solidFill>
              </a:rPr>
              <a:t>. A</a:t>
            </a:r>
            <a:r>
              <a:rPr lang="it-IT" sz="1200" dirty="0" err="1">
                <a:solidFill>
                  <a:schemeClr val="bg1"/>
                </a:solidFill>
              </a:rPr>
              <a:t>lfonso</a:t>
            </a:r>
            <a:r>
              <a:rPr lang="x-none" sz="1200" dirty="0">
                <a:solidFill>
                  <a:schemeClr val="bg1"/>
                </a:solidFill>
              </a:rPr>
              <a:t> G</a:t>
            </a:r>
            <a:r>
              <a:rPr lang="it-IT" sz="1200" dirty="0" err="1">
                <a:solidFill>
                  <a:schemeClr val="bg1"/>
                </a:solidFill>
              </a:rPr>
              <a:t>iancotti</a:t>
            </a:r>
            <a:r>
              <a:rPr lang="it-IT" sz="1200" dirty="0">
                <a:solidFill>
                  <a:schemeClr val="bg1"/>
                </a:solidFill>
              </a:rPr>
              <a:t> (</a:t>
            </a:r>
            <a:r>
              <a:rPr lang="it-IT" sz="1200" dirty="0" smtClean="0">
                <a:solidFill>
                  <a:schemeClr val="bg1"/>
                </a:solidFill>
              </a:rPr>
              <a:t>Canale </a:t>
            </a:r>
            <a:r>
              <a:rPr lang="it-IT" sz="1200" dirty="0">
                <a:solidFill>
                  <a:schemeClr val="bg1"/>
                </a:solidFill>
              </a:rPr>
              <a:t>B), </a:t>
            </a:r>
            <a:r>
              <a:rPr lang="it-IT" sz="1300" b="1" dirty="0">
                <a:solidFill>
                  <a:schemeClr val="bg1"/>
                </a:solidFill>
              </a:rPr>
              <a:t>ABITARE L’INCOMPIUTO, </a:t>
            </a:r>
            <a:r>
              <a:rPr lang="x-none" sz="1300" dirty="0" smtClean="0">
                <a:solidFill>
                  <a:schemeClr val="bg1"/>
                </a:solidFill>
              </a:rPr>
              <a:t>Laboratorio Di Progettazione I</a:t>
            </a:r>
            <a:r>
              <a:rPr lang="it-IT" sz="1300" dirty="0" smtClean="0">
                <a:solidFill>
                  <a:schemeClr val="bg1"/>
                </a:solidFill>
              </a:rPr>
              <a:t>II, Corso di Laurea in Scienze dell’Architettura, </a:t>
            </a:r>
            <a:r>
              <a:rPr lang="it-IT" sz="1300" dirty="0" err="1" smtClean="0">
                <a:solidFill>
                  <a:schemeClr val="bg1"/>
                </a:solidFill>
              </a:rPr>
              <a:t>a.a</a:t>
            </a:r>
            <a:r>
              <a:rPr lang="it-IT" sz="1300" dirty="0" smtClean="0">
                <a:solidFill>
                  <a:schemeClr val="bg1"/>
                </a:solidFill>
              </a:rPr>
              <a:t>. 2018/19 </a:t>
            </a:r>
            <a:r>
              <a:rPr lang="x-none" sz="1300" dirty="0" smtClean="0">
                <a:solidFill>
                  <a:schemeClr val="bg1"/>
                </a:solidFill>
              </a:rPr>
              <a:t> </a:t>
            </a:r>
            <a:endParaRPr lang="it-IT" altLang="it-IT" sz="1300" dirty="0">
              <a:solidFill>
                <a:schemeClr val="bg1"/>
              </a:solidFill>
            </a:endParaRPr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-2838605" y="5838826"/>
            <a:ext cx="2569907" cy="992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N:B: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Per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una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visibilita</a:t>
            </a:r>
            <a:r>
              <a:rPr lang="en-US" altLang="it-IT" sz="1300" dirty="0" smtClean="0">
                <a:solidFill>
                  <a:schemeClr val="bg1"/>
                </a:solidFill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ottimale</a:t>
            </a:r>
            <a:r>
              <a:rPr lang="en-US" altLang="it-IT" sz="1300" dirty="0" smtClean="0">
                <a:solidFill>
                  <a:schemeClr val="bg1"/>
                </a:solidFill>
              </a:rPr>
              <a:t> del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lavoro</a:t>
            </a:r>
            <a:r>
              <a:rPr lang="en-US" altLang="it-IT" sz="1300" dirty="0" smtClean="0">
                <a:solidFill>
                  <a:schemeClr val="bg1"/>
                </a:solidFill>
              </a:rPr>
              <a:t> a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schermo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consiglia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non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scendere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oltre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corpo</a:t>
            </a:r>
            <a:r>
              <a:rPr lang="en-US" altLang="it-IT" sz="1300" dirty="0" smtClean="0">
                <a:solidFill>
                  <a:schemeClr val="bg1"/>
                </a:solidFill>
              </a:rPr>
              <a:t> 11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pt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4104" name="Rectangle 3"/>
          <p:cNvSpPr>
            <a:spLocks noChangeArrowheads="1"/>
          </p:cNvSpPr>
          <p:nvPr/>
        </p:nvSpPr>
        <p:spPr bwMode="auto">
          <a:xfrm>
            <a:off x="357936" y="5589588"/>
            <a:ext cx="3492500" cy="215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-2863792" y="395782"/>
            <a:ext cx="268433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>
                <a:solidFill>
                  <a:schemeClr val="bg1"/>
                </a:solidFill>
                <a:cs typeface="Arial" panose="020B0604020202020204" pitchFamily="34" charset="0"/>
              </a:rPr>
              <a:t>L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’uso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del format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assolutamente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libero,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l’unico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vincolo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quello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di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usare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font </a:t>
            </a:r>
            <a:r>
              <a:rPr lang="en-US" altLang="it-IT" sz="1300" dirty="0">
                <a:solidFill>
                  <a:schemeClr val="bg1"/>
                </a:solidFill>
                <a:cs typeface="Arial" panose="020B0604020202020204" pitchFamily="34" charset="0"/>
              </a:rPr>
              <a:t>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rial per dare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unitarieta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ai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contribute.</a:t>
            </a:r>
            <a:endParaRPr lang="it-IT" altLang="it-IT" sz="1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-2876135" y="2059737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400" dirty="0" smtClean="0">
                <a:solidFill>
                  <a:schemeClr val="bg1"/>
                </a:solidFill>
              </a:rPr>
              <a:t>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-2834720" y="1677"/>
            <a:ext cx="252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u="sng" dirty="0" smtClean="0">
                <a:solidFill>
                  <a:schemeClr val="bg1"/>
                </a:solidFill>
              </a:rPr>
              <a:t>Note</a:t>
            </a:r>
            <a:endParaRPr lang="it-IT" altLang="it-IT" sz="1400" b="1" u="sng" dirty="0">
              <a:solidFill>
                <a:schemeClr val="bg1"/>
              </a:solidFill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-2863792" y="1550401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smtClean="0">
                <a:solidFill>
                  <a:schemeClr val="bg1"/>
                </a:solidFill>
              </a:rPr>
              <a:t>TESTO MAIUSCOLO DIMENSIONE ARIAL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-2844800" y="2732084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TESTO MAIUSCOLO DIMENSIONE ARIAL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-2858038" y="3259353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300" dirty="0" smtClean="0">
                <a:solidFill>
                  <a:schemeClr val="bg1"/>
                </a:solidFill>
              </a:rPr>
              <a:t>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-2880519" y="3900923"/>
            <a:ext cx="2592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smtClean="0">
                <a:solidFill>
                  <a:schemeClr val="bg1"/>
                </a:solidFill>
              </a:rPr>
              <a:t>TESTO MAIUSCOLO DIMENSIONE ARIAL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-2849846" y="4364723"/>
            <a:ext cx="26703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200" dirty="0" smtClean="0">
                <a:solidFill>
                  <a:schemeClr val="bg1"/>
                </a:solidFill>
              </a:rPr>
              <a:t>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-2906157" y="4778229"/>
            <a:ext cx="259238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smtClean="0">
                <a:solidFill>
                  <a:schemeClr val="bg1"/>
                </a:solidFill>
              </a:rPr>
              <a:t>TESTO MAIUSCOLO DIMENSIONE ARIAL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-2875484" y="5242029"/>
            <a:ext cx="267038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100" dirty="0" smtClean="0">
                <a:solidFill>
                  <a:schemeClr val="bg1"/>
                </a:solidFill>
              </a:rPr>
              <a:t>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082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-3255948" y="0"/>
            <a:ext cx="3076486" cy="6857999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1" y="6092825"/>
            <a:ext cx="1246094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269781" y="6126163"/>
            <a:ext cx="11677239" cy="577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it-IT" altLang="it-IT" sz="1200" b="1" dirty="0" smtClean="0">
                <a:solidFill>
                  <a:srgbClr val="FF9900"/>
                </a:solidFill>
              </a:rPr>
              <a:t>PROPOSTA DI MASTERPLAN</a:t>
            </a:r>
            <a:endParaRPr lang="it-IT" altLang="it-IT" sz="1200" b="1" dirty="0" smtClean="0">
              <a:solidFill>
                <a:srgbClr val="FF9900"/>
              </a:solidFill>
            </a:endParaRPr>
          </a:p>
          <a:p>
            <a:pPr>
              <a:spcBef>
                <a:spcPct val="50000"/>
              </a:spcBef>
              <a:buNone/>
            </a:pPr>
            <a:r>
              <a:rPr lang="it-IT" sz="1200" dirty="0" smtClean="0">
                <a:solidFill>
                  <a:schemeClr val="bg1"/>
                </a:solidFill>
              </a:rPr>
              <a:t>Prof</a:t>
            </a:r>
            <a:r>
              <a:rPr lang="x-none" sz="1200" dirty="0">
                <a:solidFill>
                  <a:schemeClr val="bg1"/>
                </a:solidFill>
              </a:rPr>
              <a:t>. A</a:t>
            </a:r>
            <a:r>
              <a:rPr lang="it-IT" sz="1200" dirty="0" err="1">
                <a:solidFill>
                  <a:schemeClr val="bg1"/>
                </a:solidFill>
              </a:rPr>
              <a:t>lfonso</a:t>
            </a:r>
            <a:r>
              <a:rPr lang="x-none" sz="1200" dirty="0">
                <a:solidFill>
                  <a:schemeClr val="bg1"/>
                </a:solidFill>
              </a:rPr>
              <a:t> G</a:t>
            </a:r>
            <a:r>
              <a:rPr lang="it-IT" sz="1200" dirty="0" err="1">
                <a:solidFill>
                  <a:schemeClr val="bg1"/>
                </a:solidFill>
              </a:rPr>
              <a:t>iancotti</a:t>
            </a:r>
            <a:r>
              <a:rPr lang="it-IT" sz="1200" dirty="0">
                <a:solidFill>
                  <a:schemeClr val="bg1"/>
                </a:solidFill>
              </a:rPr>
              <a:t> (</a:t>
            </a:r>
            <a:r>
              <a:rPr lang="it-IT" sz="1200" dirty="0" smtClean="0">
                <a:solidFill>
                  <a:schemeClr val="bg1"/>
                </a:solidFill>
              </a:rPr>
              <a:t>Canale </a:t>
            </a:r>
            <a:r>
              <a:rPr lang="it-IT" sz="1200" dirty="0">
                <a:solidFill>
                  <a:schemeClr val="bg1"/>
                </a:solidFill>
              </a:rPr>
              <a:t>B), </a:t>
            </a:r>
            <a:r>
              <a:rPr lang="it-IT" sz="1300" b="1" dirty="0">
                <a:solidFill>
                  <a:schemeClr val="bg1"/>
                </a:solidFill>
              </a:rPr>
              <a:t>ABITARE L’INCOMPIUTO, </a:t>
            </a:r>
            <a:r>
              <a:rPr lang="x-none" sz="1300" dirty="0" smtClean="0">
                <a:solidFill>
                  <a:schemeClr val="bg1"/>
                </a:solidFill>
              </a:rPr>
              <a:t>Laboratorio Di Progettazione I</a:t>
            </a:r>
            <a:r>
              <a:rPr lang="it-IT" sz="1300" dirty="0" smtClean="0">
                <a:solidFill>
                  <a:schemeClr val="bg1"/>
                </a:solidFill>
              </a:rPr>
              <a:t>II, Corso di Laurea in Scienze dell’Architettura, </a:t>
            </a:r>
            <a:r>
              <a:rPr lang="it-IT" sz="1300" dirty="0" err="1" smtClean="0">
                <a:solidFill>
                  <a:schemeClr val="bg1"/>
                </a:solidFill>
              </a:rPr>
              <a:t>a.a</a:t>
            </a:r>
            <a:r>
              <a:rPr lang="it-IT" sz="1300" dirty="0" smtClean="0">
                <a:solidFill>
                  <a:schemeClr val="bg1"/>
                </a:solidFill>
              </a:rPr>
              <a:t>. 2018/19 </a:t>
            </a:r>
            <a:r>
              <a:rPr lang="x-none" sz="1300" dirty="0" smtClean="0">
                <a:solidFill>
                  <a:schemeClr val="bg1"/>
                </a:solidFill>
              </a:rPr>
              <a:t> </a:t>
            </a:r>
            <a:endParaRPr lang="it-IT" altLang="it-IT" sz="1300" dirty="0">
              <a:solidFill>
                <a:schemeClr val="bg1"/>
              </a:solidFill>
            </a:endParaRPr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-2838605" y="5838826"/>
            <a:ext cx="2569907" cy="992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N:B: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Per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una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visibilita</a:t>
            </a:r>
            <a:r>
              <a:rPr lang="en-US" altLang="it-IT" sz="1300" dirty="0" smtClean="0">
                <a:solidFill>
                  <a:schemeClr val="bg1"/>
                </a:solidFill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ottimale</a:t>
            </a:r>
            <a:r>
              <a:rPr lang="en-US" altLang="it-IT" sz="1300" dirty="0" smtClean="0">
                <a:solidFill>
                  <a:schemeClr val="bg1"/>
                </a:solidFill>
              </a:rPr>
              <a:t> del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lavoro</a:t>
            </a:r>
            <a:r>
              <a:rPr lang="en-US" altLang="it-IT" sz="1300" dirty="0" smtClean="0">
                <a:solidFill>
                  <a:schemeClr val="bg1"/>
                </a:solidFill>
              </a:rPr>
              <a:t> a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schermo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consiglia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non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scendere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oltre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corpo</a:t>
            </a:r>
            <a:r>
              <a:rPr lang="en-US" altLang="it-IT" sz="1300" dirty="0" smtClean="0">
                <a:solidFill>
                  <a:schemeClr val="bg1"/>
                </a:solidFill>
              </a:rPr>
              <a:t> 11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pt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4104" name="Rectangle 3"/>
          <p:cNvSpPr>
            <a:spLocks noChangeArrowheads="1"/>
          </p:cNvSpPr>
          <p:nvPr/>
        </p:nvSpPr>
        <p:spPr bwMode="auto">
          <a:xfrm>
            <a:off x="357936" y="5589588"/>
            <a:ext cx="3492500" cy="215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-2863792" y="395782"/>
            <a:ext cx="268433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>
                <a:solidFill>
                  <a:schemeClr val="bg1"/>
                </a:solidFill>
                <a:cs typeface="Arial" panose="020B0604020202020204" pitchFamily="34" charset="0"/>
              </a:rPr>
              <a:t>L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’uso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del format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assolutamente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libero,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l’unico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vincolo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quello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di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usare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font </a:t>
            </a:r>
            <a:r>
              <a:rPr lang="en-US" altLang="it-IT" sz="1300" dirty="0">
                <a:solidFill>
                  <a:schemeClr val="bg1"/>
                </a:solidFill>
                <a:cs typeface="Arial" panose="020B0604020202020204" pitchFamily="34" charset="0"/>
              </a:rPr>
              <a:t>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rial per dare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unitarieta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ai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contribute.</a:t>
            </a:r>
            <a:endParaRPr lang="it-IT" altLang="it-IT" sz="1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-2876135" y="2059737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400" dirty="0" smtClean="0">
                <a:solidFill>
                  <a:schemeClr val="bg1"/>
                </a:solidFill>
              </a:rPr>
              <a:t>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-2834720" y="1677"/>
            <a:ext cx="252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u="sng" dirty="0" smtClean="0">
                <a:solidFill>
                  <a:schemeClr val="bg1"/>
                </a:solidFill>
              </a:rPr>
              <a:t>Note</a:t>
            </a:r>
            <a:endParaRPr lang="it-IT" altLang="it-IT" sz="1400" b="1" u="sng" dirty="0">
              <a:solidFill>
                <a:schemeClr val="bg1"/>
              </a:solidFill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-2863792" y="1550401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smtClean="0">
                <a:solidFill>
                  <a:schemeClr val="bg1"/>
                </a:solidFill>
              </a:rPr>
              <a:t>TESTO MAIUSCOLO DIMENSIONE ARIAL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-2844800" y="2732084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TESTO MAIUSCOLO DIMENSIONE ARIAL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-2858038" y="3259353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300" dirty="0" smtClean="0">
                <a:solidFill>
                  <a:schemeClr val="bg1"/>
                </a:solidFill>
              </a:rPr>
              <a:t>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-2880519" y="3900923"/>
            <a:ext cx="2592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smtClean="0">
                <a:solidFill>
                  <a:schemeClr val="bg1"/>
                </a:solidFill>
              </a:rPr>
              <a:t>TESTO MAIUSCOLO DIMENSIONE ARIAL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-2849846" y="4364723"/>
            <a:ext cx="26703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200" dirty="0" smtClean="0">
                <a:solidFill>
                  <a:schemeClr val="bg1"/>
                </a:solidFill>
              </a:rPr>
              <a:t>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-2906157" y="4778229"/>
            <a:ext cx="259238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smtClean="0">
                <a:solidFill>
                  <a:schemeClr val="bg1"/>
                </a:solidFill>
              </a:rPr>
              <a:t>TESTO MAIUSCOLO DIMENSIONE ARIAL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-2875484" y="5242029"/>
            <a:ext cx="267038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100" dirty="0" smtClean="0">
                <a:solidFill>
                  <a:schemeClr val="bg1"/>
                </a:solidFill>
              </a:rPr>
              <a:t>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086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-3255948" y="0"/>
            <a:ext cx="3076486" cy="6857999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1" y="6092825"/>
            <a:ext cx="1246094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269781" y="6126163"/>
            <a:ext cx="11677239" cy="577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it-IT" altLang="it-IT" sz="1200" b="1" dirty="0" smtClean="0">
                <a:solidFill>
                  <a:srgbClr val="FF9900"/>
                </a:solidFill>
              </a:rPr>
              <a:t>PROPOSTA DI MASTERPLAN</a:t>
            </a:r>
            <a:endParaRPr lang="it-IT" altLang="it-IT" sz="1200" b="1" dirty="0" smtClean="0">
              <a:solidFill>
                <a:srgbClr val="FF9900"/>
              </a:solidFill>
            </a:endParaRPr>
          </a:p>
          <a:p>
            <a:pPr>
              <a:spcBef>
                <a:spcPct val="50000"/>
              </a:spcBef>
              <a:buNone/>
            </a:pPr>
            <a:r>
              <a:rPr lang="it-IT" sz="1200" dirty="0" smtClean="0">
                <a:solidFill>
                  <a:schemeClr val="bg1"/>
                </a:solidFill>
              </a:rPr>
              <a:t>Prof</a:t>
            </a:r>
            <a:r>
              <a:rPr lang="x-none" sz="1200" dirty="0">
                <a:solidFill>
                  <a:schemeClr val="bg1"/>
                </a:solidFill>
              </a:rPr>
              <a:t>. A</a:t>
            </a:r>
            <a:r>
              <a:rPr lang="it-IT" sz="1200" dirty="0" err="1">
                <a:solidFill>
                  <a:schemeClr val="bg1"/>
                </a:solidFill>
              </a:rPr>
              <a:t>lfonso</a:t>
            </a:r>
            <a:r>
              <a:rPr lang="x-none" sz="1200" dirty="0">
                <a:solidFill>
                  <a:schemeClr val="bg1"/>
                </a:solidFill>
              </a:rPr>
              <a:t> G</a:t>
            </a:r>
            <a:r>
              <a:rPr lang="it-IT" sz="1200" dirty="0" err="1">
                <a:solidFill>
                  <a:schemeClr val="bg1"/>
                </a:solidFill>
              </a:rPr>
              <a:t>iancotti</a:t>
            </a:r>
            <a:r>
              <a:rPr lang="it-IT" sz="1200" dirty="0">
                <a:solidFill>
                  <a:schemeClr val="bg1"/>
                </a:solidFill>
              </a:rPr>
              <a:t> (</a:t>
            </a:r>
            <a:r>
              <a:rPr lang="it-IT" sz="1200" dirty="0" smtClean="0">
                <a:solidFill>
                  <a:schemeClr val="bg1"/>
                </a:solidFill>
              </a:rPr>
              <a:t>Canale </a:t>
            </a:r>
            <a:r>
              <a:rPr lang="it-IT" sz="1200" dirty="0">
                <a:solidFill>
                  <a:schemeClr val="bg1"/>
                </a:solidFill>
              </a:rPr>
              <a:t>B), </a:t>
            </a:r>
            <a:r>
              <a:rPr lang="it-IT" sz="1300" b="1" dirty="0">
                <a:solidFill>
                  <a:schemeClr val="bg1"/>
                </a:solidFill>
              </a:rPr>
              <a:t>ABITARE L’INCOMPIUTO, </a:t>
            </a:r>
            <a:r>
              <a:rPr lang="x-none" sz="1300" dirty="0" smtClean="0">
                <a:solidFill>
                  <a:schemeClr val="bg1"/>
                </a:solidFill>
              </a:rPr>
              <a:t>Laboratorio Di Progettazione I</a:t>
            </a:r>
            <a:r>
              <a:rPr lang="it-IT" sz="1300" dirty="0" smtClean="0">
                <a:solidFill>
                  <a:schemeClr val="bg1"/>
                </a:solidFill>
              </a:rPr>
              <a:t>II, Corso di Laurea in Scienze dell’Architettura, </a:t>
            </a:r>
            <a:r>
              <a:rPr lang="it-IT" sz="1300" dirty="0" err="1" smtClean="0">
                <a:solidFill>
                  <a:schemeClr val="bg1"/>
                </a:solidFill>
              </a:rPr>
              <a:t>a.a</a:t>
            </a:r>
            <a:r>
              <a:rPr lang="it-IT" sz="1300" dirty="0" smtClean="0">
                <a:solidFill>
                  <a:schemeClr val="bg1"/>
                </a:solidFill>
              </a:rPr>
              <a:t>. 2018/19 </a:t>
            </a:r>
            <a:r>
              <a:rPr lang="x-none" sz="1300" dirty="0" smtClean="0">
                <a:solidFill>
                  <a:schemeClr val="bg1"/>
                </a:solidFill>
              </a:rPr>
              <a:t> </a:t>
            </a:r>
            <a:endParaRPr lang="it-IT" altLang="it-IT" sz="1300" dirty="0">
              <a:solidFill>
                <a:schemeClr val="bg1"/>
              </a:solidFill>
            </a:endParaRPr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-2838605" y="5838826"/>
            <a:ext cx="2569907" cy="992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N:B: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Per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una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visibilita</a:t>
            </a:r>
            <a:r>
              <a:rPr lang="en-US" altLang="it-IT" sz="1300" dirty="0" smtClean="0">
                <a:solidFill>
                  <a:schemeClr val="bg1"/>
                </a:solidFill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ottimale</a:t>
            </a:r>
            <a:r>
              <a:rPr lang="en-US" altLang="it-IT" sz="1300" dirty="0" smtClean="0">
                <a:solidFill>
                  <a:schemeClr val="bg1"/>
                </a:solidFill>
              </a:rPr>
              <a:t> del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lavoro</a:t>
            </a:r>
            <a:r>
              <a:rPr lang="en-US" altLang="it-IT" sz="1300" dirty="0" smtClean="0">
                <a:solidFill>
                  <a:schemeClr val="bg1"/>
                </a:solidFill>
              </a:rPr>
              <a:t> a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schermo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consiglia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non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scendere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oltre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corpo</a:t>
            </a:r>
            <a:r>
              <a:rPr lang="en-US" altLang="it-IT" sz="1300" dirty="0" smtClean="0">
                <a:solidFill>
                  <a:schemeClr val="bg1"/>
                </a:solidFill>
              </a:rPr>
              <a:t> 11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pt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4104" name="Rectangle 3"/>
          <p:cNvSpPr>
            <a:spLocks noChangeArrowheads="1"/>
          </p:cNvSpPr>
          <p:nvPr/>
        </p:nvSpPr>
        <p:spPr bwMode="auto">
          <a:xfrm>
            <a:off x="357936" y="5589588"/>
            <a:ext cx="3492500" cy="215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-2863792" y="395782"/>
            <a:ext cx="268433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>
                <a:solidFill>
                  <a:schemeClr val="bg1"/>
                </a:solidFill>
                <a:cs typeface="Arial" panose="020B0604020202020204" pitchFamily="34" charset="0"/>
              </a:rPr>
              <a:t>L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’uso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del format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assolutamente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libero,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l’unico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vincolo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quello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di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usare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font </a:t>
            </a:r>
            <a:r>
              <a:rPr lang="en-US" altLang="it-IT" sz="1300" dirty="0">
                <a:solidFill>
                  <a:schemeClr val="bg1"/>
                </a:solidFill>
                <a:cs typeface="Arial" panose="020B0604020202020204" pitchFamily="34" charset="0"/>
              </a:rPr>
              <a:t>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rial per dare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unitarieta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ai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contribute.</a:t>
            </a:r>
            <a:endParaRPr lang="it-IT" altLang="it-IT" sz="1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-2876135" y="2059737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400" dirty="0" smtClean="0">
                <a:solidFill>
                  <a:schemeClr val="bg1"/>
                </a:solidFill>
              </a:rPr>
              <a:t>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-2834720" y="1677"/>
            <a:ext cx="252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u="sng" dirty="0" smtClean="0">
                <a:solidFill>
                  <a:schemeClr val="bg1"/>
                </a:solidFill>
              </a:rPr>
              <a:t>Note</a:t>
            </a:r>
            <a:endParaRPr lang="it-IT" altLang="it-IT" sz="1400" b="1" u="sng" dirty="0">
              <a:solidFill>
                <a:schemeClr val="bg1"/>
              </a:solidFill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-2863792" y="1550401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smtClean="0">
                <a:solidFill>
                  <a:schemeClr val="bg1"/>
                </a:solidFill>
              </a:rPr>
              <a:t>TESTO MAIUSCOLO DIMENSIONE ARIAL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-2844800" y="2732084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TESTO MAIUSCOLO DIMENSIONE ARIAL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-2858038" y="3259353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300" dirty="0" smtClean="0">
                <a:solidFill>
                  <a:schemeClr val="bg1"/>
                </a:solidFill>
              </a:rPr>
              <a:t>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-2880519" y="3900923"/>
            <a:ext cx="2592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smtClean="0">
                <a:solidFill>
                  <a:schemeClr val="bg1"/>
                </a:solidFill>
              </a:rPr>
              <a:t>TESTO MAIUSCOLO DIMENSIONE ARIAL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-2849846" y="4364723"/>
            <a:ext cx="26703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200" dirty="0" smtClean="0">
                <a:solidFill>
                  <a:schemeClr val="bg1"/>
                </a:solidFill>
              </a:rPr>
              <a:t>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-2906157" y="4778229"/>
            <a:ext cx="259238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smtClean="0">
                <a:solidFill>
                  <a:schemeClr val="bg1"/>
                </a:solidFill>
              </a:rPr>
              <a:t>TESTO MAIUSCOLO DIMENSIONE ARIAL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-2875484" y="5242029"/>
            <a:ext cx="267038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100" dirty="0" smtClean="0">
                <a:solidFill>
                  <a:schemeClr val="bg1"/>
                </a:solidFill>
              </a:rPr>
              <a:t>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342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-3255948" y="0"/>
            <a:ext cx="3076486" cy="6857999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1" y="6092825"/>
            <a:ext cx="1246094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269781" y="6126163"/>
            <a:ext cx="11677239" cy="577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it-IT" altLang="it-IT" sz="1200" b="1" dirty="0" smtClean="0">
                <a:solidFill>
                  <a:srgbClr val="FF9900"/>
                </a:solidFill>
              </a:rPr>
              <a:t>PROPOSTA DI MASTERPLAN</a:t>
            </a:r>
            <a:endParaRPr lang="it-IT" altLang="it-IT" sz="1200" b="1" dirty="0" smtClean="0">
              <a:solidFill>
                <a:srgbClr val="FF9900"/>
              </a:solidFill>
            </a:endParaRPr>
          </a:p>
          <a:p>
            <a:pPr>
              <a:spcBef>
                <a:spcPct val="50000"/>
              </a:spcBef>
              <a:buNone/>
            </a:pPr>
            <a:r>
              <a:rPr lang="it-IT" sz="1200" dirty="0" smtClean="0">
                <a:solidFill>
                  <a:schemeClr val="bg1"/>
                </a:solidFill>
              </a:rPr>
              <a:t>Prof</a:t>
            </a:r>
            <a:r>
              <a:rPr lang="x-none" sz="1200" dirty="0">
                <a:solidFill>
                  <a:schemeClr val="bg1"/>
                </a:solidFill>
              </a:rPr>
              <a:t>. A</a:t>
            </a:r>
            <a:r>
              <a:rPr lang="it-IT" sz="1200" dirty="0" err="1">
                <a:solidFill>
                  <a:schemeClr val="bg1"/>
                </a:solidFill>
              </a:rPr>
              <a:t>lfonso</a:t>
            </a:r>
            <a:r>
              <a:rPr lang="x-none" sz="1200" dirty="0">
                <a:solidFill>
                  <a:schemeClr val="bg1"/>
                </a:solidFill>
              </a:rPr>
              <a:t> G</a:t>
            </a:r>
            <a:r>
              <a:rPr lang="it-IT" sz="1200" dirty="0" err="1">
                <a:solidFill>
                  <a:schemeClr val="bg1"/>
                </a:solidFill>
              </a:rPr>
              <a:t>iancotti</a:t>
            </a:r>
            <a:r>
              <a:rPr lang="it-IT" sz="1200" dirty="0">
                <a:solidFill>
                  <a:schemeClr val="bg1"/>
                </a:solidFill>
              </a:rPr>
              <a:t> (</a:t>
            </a:r>
            <a:r>
              <a:rPr lang="it-IT" sz="1200" dirty="0" smtClean="0">
                <a:solidFill>
                  <a:schemeClr val="bg1"/>
                </a:solidFill>
              </a:rPr>
              <a:t>Canale </a:t>
            </a:r>
            <a:r>
              <a:rPr lang="it-IT" sz="1200" dirty="0">
                <a:solidFill>
                  <a:schemeClr val="bg1"/>
                </a:solidFill>
              </a:rPr>
              <a:t>B), </a:t>
            </a:r>
            <a:r>
              <a:rPr lang="it-IT" sz="1300" b="1" dirty="0">
                <a:solidFill>
                  <a:schemeClr val="bg1"/>
                </a:solidFill>
              </a:rPr>
              <a:t>ABITARE L’INCOMPIUTO, </a:t>
            </a:r>
            <a:r>
              <a:rPr lang="x-none" sz="1300" dirty="0" smtClean="0">
                <a:solidFill>
                  <a:schemeClr val="bg1"/>
                </a:solidFill>
              </a:rPr>
              <a:t>Laboratorio Di Progettazione I</a:t>
            </a:r>
            <a:r>
              <a:rPr lang="it-IT" sz="1300" dirty="0" smtClean="0">
                <a:solidFill>
                  <a:schemeClr val="bg1"/>
                </a:solidFill>
              </a:rPr>
              <a:t>II, Corso di Laurea in Scienze dell’Architettura, </a:t>
            </a:r>
            <a:r>
              <a:rPr lang="it-IT" sz="1300" dirty="0" err="1" smtClean="0">
                <a:solidFill>
                  <a:schemeClr val="bg1"/>
                </a:solidFill>
              </a:rPr>
              <a:t>a.a</a:t>
            </a:r>
            <a:r>
              <a:rPr lang="it-IT" sz="1300" dirty="0" smtClean="0">
                <a:solidFill>
                  <a:schemeClr val="bg1"/>
                </a:solidFill>
              </a:rPr>
              <a:t>. 2018/19 </a:t>
            </a:r>
            <a:r>
              <a:rPr lang="x-none" sz="1300" dirty="0" smtClean="0">
                <a:solidFill>
                  <a:schemeClr val="bg1"/>
                </a:solidFill>
              </a:rPr>
              <a:t> </a:t>
            </a:r>
            <a:endParaRPr lang="it-IT" altLang="it-IT" sz="1300" dirty="0">
              <a:solidFill>
                <a:schemeClr val="bg1"/>
              </a:solidFill>
            </a:endParaRPr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-2838605" y="5838826"/>
            <a:ext cx="2569907" cy="992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N:B: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Per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una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visibilita</a:t>
            </a:r>
            <a:r>
              <a:rPr lang="en-US" altLang="it-IT" sz="1300" dirty="0" smtClean="0">
                <a:solidFill>
                  <a:schemeClr val="bg1"/>
                </a:solidFill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ottimale</a:t>
            </a:r>
            <a:r>
              <a:rPr lang="en-US" altLang="it-IT" sz="1300" dirty="0" smtClean="0">
                <a:solidFill>
                  <a:schemeClr val="bg1"/>
                </a:solidFill>
              </a:rPr>
              <a:t> del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lavoro</a:t>
            </a:r>
            <a:r>
              <a:rPr lang="en-US" altLang="it-IT" sz="1300" dirty="0" smtClean="0">
                <a:solidFill>
                  <a:schemeClr val="bg1"/>
                </a:solidFill>
              </a:rPr>
              <a:t> a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schermo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consiglia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non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scendere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oltre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corpo</a:t>
            </a:r>
            <a:r>
              <a:rPr lang="en-US" altLang="it-IT" sz="1300" dirty="0" smtClean="0">
                <a:solidFill>
                  <a:schemeClr val="bg1"/>
                </a:solidFill>
              </a:rPr>
              <a:t> 11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pt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4104" name="Rectangle 3"/>
          <p:cNvSpPr>
            <a:spLocks noChangeArrowheads="1"/>
          </p:cNvSpPr>
          <p:nvPr/>
        </p:nvSpPr>
        <p:spPr bwMode="auto">
          <a:xfrm>
            <a:off x="357936" y="5589588"/>
            <a:ext cx="3492500" cy="215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-2863792" y="395782"/>
            <a:ext cx="268433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>
                <a:solidFill>
                  <a:schemeClr val="bg1"/>
                </a:solidFill>
                <a:cs typeface="Arial" panose="020B0604020202020204" pitchFamily="34" charset="0"/>
              </a:rPr>
              <a:t>L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’uso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del format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assolutamente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libero,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l’unico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vincolo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quello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di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usare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font </a:t>
            </a:r>
            <a:r>
              <a:rPr lang="en-US" altLang="it-IT" sz="1300" dirty="0">
                <a:solidFill>
                  <a:schemeClr val="bg1"/>
                </a:solidFill>
                <a:cs typeface="Arial" panose="020B0604020202020204" pitchFamily="34" charset="0"/>
              </a:rPr>
              <a:t>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rial per dare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unitarieta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ai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contribute.</a:t>
            </a:r>
            <a:endParaRPr lang="it-IT" altLang="it-IT" sz="1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-2876135" y="2059737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400" dirty="0" smtClean="0">
                <a:solidFill>
                  <a:schemeClr val="bg1"/>
                </a:solidFill>
              </a:rPr>
              <a:t>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-2834720" y="1677"/>
            <a:ext cx="252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u="sng" dirty="0" smtClean="0">
                <a:solidFill>
                  <a:schemeClr val="bg1"/>
                </a:solidFill>
              </a:rPr>
              <a:t>Note</a:t>
            </a:r>
            <a:endParaRPr lang="it-IT" altLang="it-IT" sz="1400" b="1" u="sng" dirty="0">
              <a:solidFill>
                <a:schemeClr val="bg1"/>
              </a:solidFill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-2863792" y="1550401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smtClean="0">
                <a:solidFill>
                  <a:schemeClr val="bg1"/>
                </a:solidFill>
              </a:rPr>
              <a:t>TESTO MAIUSCOLO DIMENSIONE ARIAL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-2844800" y="2732084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TESTO MAIUSCOLO DIMENSIONE ARIAL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-2858038" y="3259353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300" dirty="0" smtClean="0">
                <a:solidFill>
                  <a:schemeClr val="bg1"/>
                </a:solidFill>
              </a:rPr>
              <a:t>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-2880519" y="3900923"/>
            <a:ext cx="2592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smtClean="0">
                <a:solidFill>
                  <a:schemeClr val="bg1"/>
                </a:solidFill>
              </a:rPr>
              <a:t>TESTO MAIUSCOLO DIMENSIONE ARIAL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-2849846" y="4364723"/>
            <a:ext cx="26703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200" dirty="0" smtClean="0">
                <a:solidFill>
                  <a:schemeClr val="bg1"/>
                </a:solidFill>
              </a:rPr>
              <a:t>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-2906157" y="4778229"/>
            <a:ext cx="259238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smtClean="0">
                <a:solidFill>
                  <a:schemeClr val="bg1"/>
                </a:solidFill>
              </a:rPr>
              <a:t>TESTO MAIUSCOLO DIMENSIONE ARIAL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-2875484" y="5242029"/>
            <a:ext cx="267038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100" dirty="0" smtClean="0">
                <a:solidFill>
                  <a:schemeClr val="bg1"/>
                </a:solidFill>
              </a:rPr>
              <a:t>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613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-3255948" y="0"/>
            <a:ext cx="3076486" cy="6857999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1" y="6092825"/>
            <a:ext cx="1246094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269781" y="6126163"/>
            <a:ext cx="11677239" cy="577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it-IT" altLang="it-IT" sz="1200" b="1" dirty="0" smtClean="0">
                <a:solidFill>
                  <a:srgbClr val="FF9900"/>
                </a:solidFill>
              </a:rPr>
              <a:t>PROPOSTA DI MASTERPLAN</a:t>
            </a:r>
            <a:endParaRPr lang="it-IT" altLang="it-IT" sz="1200" b="1" dirty="0" smtClean="0">
              <a:solidFill>
                <a:srgbClr val="FF9900"/>
              </a:solidFill>
            </a:endParaRPr>
          </a:p>
          <a:p>
            <a:pPr>
              <a:spcBef>
                <a:spcPct val="50000"/>
              </a:spcBef>
              <a:buNone/>
            </a:pPr>
            <a:r>
              <a:rPr lang="it-IT" sz="1200" dirty="0" smtClean="0">
                <a:solidFill>
                  <a:schemeClr val="bg1"/>
                </a:solidFill>
              </a:rPr>
              <a:t>Prof</a:t>
            </a:r>
            <a:r>
              <a:rPr lang="x-none" sz="1200" dirty="0">
                <a:solidFill>
                  <a:schemeClr val="bg1"/>
                </a:solidFill>
              </a:rPr>
              <a:t>. A</a:t>
            </a:r>
            <a:r>
              <a:rPr lang="it-IT" sz="1200" dirty="0" err="1">
                <a:solidFill>
                  <a:schemeClr val="bg1"/>
                </a:solidFill>
              </a:rPr>
              <a:t>lfonso</a:t>
            </a:r>
            <a:r>
              <a:rPr lang="x-none" sz="1200" dirty="0">
                <a:solidFill>
                  <a:schemeClr val="bg1"/>
                </a:solidFill>
              </a:rPr>
              <a:t> G</a:t>
            </a:r>
            <a:r>
              <a:rPr lang="it-IT" sz="1200" dirty="0" err="1">
                <a:solidFill>
                  <a:schemeClr val="bg1"/>
                </a:solidFill>
              </a:rPr>
              <a:t>iancotti</a:t>
            </a:r>
            <a:r>
              <a:rPr lang="it-IT" sz="1200" dirty="0">
                <a:solidFill>
                  <a:schemeClr val="bg1"/>
                </a:solidFill>
              </a:rPr>
              <a:t> (</a:t>
            </a:r>
            <a:r>
              <a:rPr lang="it-IT" sz="1200" dirty="0" smtClean="0">
                <a:solidFill>
                  <a:schemeClr val="bg1"/>
                </a:solidFill>
              </a:rPr>
              <a:t>Canale </a:t>
            </a:r>
            <a:r>
              <a:rPr lang="it-IT" sz="1200" dirty="0">
                <a:solidFill>
                  <a:schemeClr val="bg1"/>
                </a:solidFill>
              </a:rPr>
              <a:t>B), </a:t>
            </a:r>
            <a:r>
              <a:rPr lang="it-IT" sz="1300" b="1" dirty="0">
                <a:solidFill>
                  <a:schemeClr val="bg1"/>
                </a:solidFill>
              </a:rPr>
              <a:t>ABITARE L’INCOMPIUTO, </a:t>
            </a:r>
            <a:r>
              <a:rPr lang="x-none" sz="1300" dirty="0" smtClean="0">
                <a:solidFill>
                  <a:schemeClr val="bg1"/>
                </a:solidFill>
              </a:rPr>
              <a:t>Laboratorio Di Progettazione I</a:t>
            </a:r>
            <a:r>
              <a:rPr lang="it-IT" sz="1300" dirty="0" smtClean="0">
                <a:solidFill>
                  <a:schemeClr val="bg1"/>
                </a:solidFill>
              </a:rPr>
              <a:t>II, Corso di Laurea in Scienze dell’Architettura, </a:t>
            </a:r>
            <a:r>
              <a:rPr lang="it-IT" sz="1300" dirty="0" err="1" smtClean="0">
                <a:solidFill>
                  <a:schemeClr val="bg1"/>
                </a:solidFill>
              </a:rPr>
              <a:t>a.a</a:t>
            </a:r>
            <a:r>
              <a:rPr lang="it-IT" sz="1300" dirty="0" smtClean="0">
                <a:solidFill>
                  <a:schemeClr val="bg1"/>
                </a:solidFill>
              </a:rPr>
              <a:t>. 2018/19 </a:t>
            </a:r>
            <a:r>
              <a:rPr lang="x-none" sz="1300" dirty="0" smtClean="0">
                <a:solidFill>
                  <a:schemeClr val="bg1"/>
                </a:solidFill>
              </a:rPr>
              <a:t> </a:t>
            </a:r>
            <a:endParaRPr lang="it-IT" altLang="it-IT" sz="1300" dirty="0">
              <a:solidFill>
                <a:schemeClr val="bg1"/>
              </a:solidFill>
            </a:endParaRPr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-2838605" y="5838826"/>
            <a:ext cx="2569907" cy="992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N:B: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Per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una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visibilita</a:t>
            </a:r>
            <a:r>
              <a:rPr lang="en-US" altLang="it-IT" sz="1300" dirty="0" smtClean="0">
                <a:solidFill>
                  <a:schemeClr val="bg1"/>
                </a:solidFill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ottimale</a:t>
            </a:r>
            <a:r>
              <a:rPr lang="en-US" altLang="it-IT" sz="1300" dirty="0" smtClean="0">
                <a:solidFill>
                  <a:schemeClr val="bg1"/>
                </a:solidFill>
              </a:rPr>
              <a:t> del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lavoro</a:t>
            </a:r>
            <a:r>
              <a:rPr lang="en-US" altLang="it-IT" sz="1300" dirty="0" smtClean="0">
                <a:solidFill>
                  <a:schemeClr val="bg1"/>
                </a:solidFill>
              </a:rPr>
              <a:t> a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schermo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consiglia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non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scendere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oltre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corpo</a:t>
            </a:r>
            <a:r>
              <a:rPr lang="en-US" altLang="it-IT" sz="1300" dirty="0" smtClean="0">
                <a:solidFill>
                  <a:schemeClr val="bg1"/>
                </a:solidFill>
              </a:rPr>
              <a:t> 11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pt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4104" name="Rectangle 3"/>
          <p:cNvSpPr>
            <a:spLocks noChangeArrowheads="1"/>
          </p:cNvSpPr>
          <p:nvPr/>
        </p:nvSpPr>
        <p:spPr bwMode="auto">
          <a:xfrm>
            <a:off x="357936" y="5589588"/>
            <a:ext cx="3492500" cy="215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-2863792" y="395782"/>
            <a:ext cx="268433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>
                <a:solidFill>
                  <a:schemeClr val="bg1"/>
                </a:solidFill>
                <a:cs typeface="Arial" panose="020B0604020202020204" pitchFamily="34" charset="0"/>
              </a:rPr>
              <a:t>L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’uso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del format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assolutamente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libero,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l’unico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vincolo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quello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di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usare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font </a:t>
            </a:r>
            <a:r>
              <a:rPr lang="en-US" altLang="it-IT" sz="1300" dirty="0">
                <a:solidFill>
                  <a:schemeClr val="bg1"/>
                </a:solidFill>
                <a:cs typeface="Arial" panose="020B0604020202020204" pitchFamily="34" charset="0"/>
              </a:rPr>
              <a:t>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rial per dare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unitarieta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ai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contribute.</a:t>
            </a:r>
            <a:endParaRPr lang="it-IT" altLang="it-IT" sz="1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-2876135" y="2059737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400" dirty="0" smtClean="0">
                <a:solidFill>
                  <a:schemeClr val="bg1"/>
                </a:solidFill>
              </a:rPr>
              <a:t>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-2834720" y="1677"/>
            <a:ext cx="252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u="sng" dirty="0" smtClean="0">
                <a:solidFill>
                  <a:schemeClr val="bg1"/>
                </a:solidFill>
              </a:rPr>
              <a:t>Note</a:t>
            </a:r>
            <a:endParaRPr lang="it-IT" altLang="it-IT" sz="1400" b="1" u="sng" dirty="0">
              <a:solidFill>
                <a:schemeClr val="bg1"/>
              </a:solidFill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-2863792" y="1550401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smtClean="0">
                <a:solidFill>
                  <a:schemeClr val="bg1"/>
                </a:solidFill>
              </a:rPr>
              <a:t>TESTO MAIUSCOLO DIMENSIONE ARIAL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-2844800" y="2732084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TESTO MAIUSCOLO DIMENSIONE ARIAL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-2858038" y="3259353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300" dirty="0" smtClean="0">
                <a:solidFill>
                  <a:schemeClr val="bg1"/>
                </a:solidFill>
              </a:rPr>
              <a:t>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-2880519" y="3900923"/>
            <a:ext cx="2592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smtClean="0">
                <a:solidFill>
                  <a:schemeClr val="bg1"/>
                </a:solidFill>
              </a:rPr>
              <a:t>TESTO MAIUSCOLO DIMENSIONE ARIAL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-2849846" y="4364723"/>
            <a:ext cx="26703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200" dirty="0" smtClean="0">
                <a:solidFill>
                  <a:schemeClr val="bg1"/>
                </a:solidFill>
              </a:rPr>
              <a:t>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-2906157" y="4778229"/>
            <a:ext cx="259238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smtClean="0">
                <a:solidFill>
                  <a:schemeClr val="bg1"/>
                </a:solidFill>
              </a:rPr>
              <a:t>TESTO MAIUSCOLO DIMENSIONE ARIAL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-2875484" y="5242029"/>
            <a:ext cx="267038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100" dirty="0" smtClean="0">
                <a:solidFill>
                  <a:schemeClr val="bg1"/>
                </a:solidFill>
              </a:rPr>
              <a:t>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022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-3255948" y="0"/>
            <a:ext cx="3076486" cy="6857999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1" y="6092825"/>
            <a:ext cx="1246094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269781" y="6126163"/>
            <a:ext cx="11677239" cy="577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it-IT" altLang="it-IT" sz="1200" b="1" dirty="0" smtClean="0">
                <a:solidFill>
                  <a:srgbClr val="FF9900"/>
                </a:solidFill>
              </a:rPr>
              <a:t>PROPOSTA DI MASTERPLAN</a:t>
            </a:r>
            <a:endParaRPr lang="it-IT" altLang="it-IT" sz="1200" b="1" dirty="0" smtClean="0">
              <a:solidFill>
                <a:srgbClr val="FF9900"/>
              </a:solidFill>
            </a:endParaRPr>
          </a:p>
          <a:p>
            <a:pPr>
              <a:spcBef>
                <a:spcPct val="50000"/>
              </a:spcBef>
              <a:buNone/>
            </a:pPr>
            <a:r>
              <a:rPr lang="it-IT" sz="1200" dirty="0" smtClean="0">
                <a:solidFill>
                  <a:schemeClr val="bg1"/>
                </a:solidFill>
              </a:rPr>
              <a:t>Prof</a:t>
            </a:r>
            <a:r>
              <a:rPr lang="x-none" sz="1200" dirty="0">
                <a:solidFill>
                  <a:schemeClr val="bg1"/>
                </a:solidFill>
              </a:rPr>
              <a:t>. A</a:t>
            </a:r>
            <a:r>
              <a:rPr lang="it-IT" sz="1200" dirty="0" err="1">
                <a:solidFill>
                  <a:schemeClr val="bg1"/>
                </a:solidFill>
              </a:rPr>
              <a:t>lfonso</a:t>
            </a:r>
            <a:r>
              <a:rPr lang="x-none" sz="1200" dirty="0">
                <a:solidFill>
                  <a:schemeClr val="bg1"/>
                </a:solidFill>
              </a:rPr>
              <a:t> G</a:t>
            </a:r>
            <a:r>
              <a:rPr lang="it-IT" sz="1200" dirty="0" err="1">
                <a:solidFill>
                  <a:schemeClr val="bg1"/>
                </a:solidFill>
              </a:rPr>
              <a:t>iancotti</a:t>
            </a:r>
            <a:r>
              <a:rPr lang="it-IT" sz="1200" dirty="0">
                <a:solidFill>
                  <a:schemeClr val="bg1"/>
                </a:solidFill>
              </a:rPr>
              <a:t> (</a:t>
            </a:r>
            <a:r>
              <a:rPr lang="it-IT" sz="1200" dirty="0" smtClean="0">
                <a:solidFill>
                  <a:schemeClr val="bg1"/>
                </a:solidFill>
              </a:rPr>
              <a:t>Canale </a:t>
            </a:r>
            <a:r>
              <a:rPr lang="it-IT" sz="1200" dirty="0">
                <a:solidFill>
                  <a:schemeClr val="bg1"/>
                </a:solidFill>
              </a:rPr>
              <a:t>B), </a:t>
            </a:r>
            <a:r>
              <a:rPr lang="it-IT" sz="1300" b="1" dirty="0">
                <a:solidFill>
                  <a:schemeClr val="bg1"/>
                </a:solidFill>
              </a:rPr>
              <a:t>ABITARE L’INCOMPIUTO, </a:t>
            </a:r>
            <a:r>
              <a:rPr lang="x-none" sz="1300" dirty="0" smtClean="0">
                <a:solidFill>
                  <a:schemeClr val="bg1"/>
                </a:solidFill>
              </a:rPr>
              <a:t>Laboratorio Di Progettazione I</a:t>
            </a:r>
            <a:r>
              <a:rPr lang="it-IT" sz="1300" dirty="0" smtClean="0">
                <a:solidFill>
                  <a:schemeClr val="bg1"/>
                </a:solidFill>
              </a:rPr>
              <a:t>II, Corso di Laurea in Scienze dell’Architettura, </a:t>
            </a:r>
            <a:r>
              <a:rPr lang="it-IT" sz="1300" dirty="0" err="1" smtClean="0">
                <a:solidFill>
                  <a:schemeClr val="bg1"/>
                </a:solidFill>
              </a:rPr>
              <a:t>a.a</a:t>
            </a:r>
            <a:r>
              <a:rPr lang="it-IT" sz="1300" dirty="0" smtClean="0">
                <a:solidFill>
                  <a:schemeClr val="bg1"/>
                </a:solidFill>
              </a:rPr>
              <a:t>. 2018/19 </a:t>
            </a:r>
            <a:r>
              <a:rPr lang="x-none" sz="1300" dirty="0" smtClean="0">
                <a:solidFill>
                  <a:schemeClr val="bg1"/>
                </a:solidFill>
              </a:rPr>
              <a:t> </a:t>
            </a:r>
            <a:endParaRPr lang="it-IT" altLang="it-IT" sz="1300" dirty="0">
              <a:solidFill>
                <a:schemeClr val="bg1"/>
              </a:solidFill>
            </a:endParaRPr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-2838605" y="5838826"/>
            <a:ext cx="2569907" cy="992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N:B: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Per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una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visibilita</a:t>
            </a:r>
            <a:r>
              <a:rPr lang="en-US" altLang="it-IT" sz="1300" dirty="0" smtClean="0">
                <a:solidFill>
                  <a:schemeClr val="bg1"/>
                </a:solidFill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ottimale</a:t>
            </a:r>
            <a:r>
              <a:rPr lang="en-US" altLang="it-IT" sz="1300" dirty="0" smtClean="0">
                <a:solidFill>
                  <a:schemeClr val="bg1"/>
                </a:solidFill>
              </a:rPr>
              <a:t> del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lavoro</a:t>
            </a:r>
            <a:r>
              <a:rPr lang="en-US" altLang="it-IT" sz="1300" dirty="0" smtClean="0">
                <a:solidFill>
                  <a:schemeClr val="bg1"/>
                </a:solidFill>
              </a:rPr>
              <a:t> a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schermo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consiglia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non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scendere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oltre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corpo</a:t>
            </a:r>
            <a:r>
              <a:rPr lang="en-US" altLang="it-IT" sz="1300" dirty="0" smtClean="0">
                <a:solidFill>
                  <a:schemeClr val="bg1"/>
                </a:solidFill>
              </a:rPr>
              <a:t> 11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pt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4104" name="Rectangle 3"/>
          <p:cNvSpPr>
            <a:spLocks noChangeArrowheads="1"/>
          </p:cNvSpPr>
          <p:nvPr/>
        </p:nvSpPr>
        <p:spPr bwMode="auto">
          <a:xfrm>
            <a:off x="357936" y="5589588"/>
            <a:ext cx="3492500" cy="215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-2863792" y="395782"/>
            <a:ext cx="268433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>
                <a:solidFill>
                  <a:schemeClr val="bg1"/>
                </a:solidFill>
                <a:cs typeface="Arial" panose="020B0604020202020204" pitchFamily="34" charset="0"/>
              </a:rPr>
              <a:t>L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’uso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del format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assolutamente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libero,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l’unico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vincolo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quello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di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usare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font </a:t>
            </a:r>
            <a:r>
              <a:rPr lang="en-US" altLang="it-IT" sz="1300" dirty="0">
                <a:solidFill>
                  <a:schemeClr val="bg1"/>
                </a:solidFill>
                <a:cs typeface="Arial" panose="020B0604020202020204" pitchFamily="34" charset="0"/>
              </a:rPr>
              <a:t>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rial per dare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unitarieta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ai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contribute.</a:t>
            </a:r>
            <a:endParaRPr lang="it-IT" altLang="it-IT" sz="1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-2876135" y="2059737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400" dirty="0" smtClean="0">
                <a:solidFill>
                  <a:schemeClr val="bg1"/>
                </a:solidFill>
              </a:rPr>
              <a:t>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-2834720" y="1677"/>
            <a:ext cx="252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u="sng" dirty="0" smtClean="0">
                <a:solidFill>
                  <a:schemeClr val="bg1"/>
                </a:solidFill>
              </a:rPr>
              <a:t>Note</a:t>
            </a:r>
            <a:endParaRPr lang="it-IT" altLang="it-IT" sz="1400" b="1" u="sng" dirty="0">
              <a:solidFill>
                <a:schemeClr val="bg1"/>
              </a:solidFill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-2863792" y="1550401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smtClean="0">
                <a:solidFill>
                  <a:schemeClr val="bg1"/>
                </a:solidFill>
              </a:rPr>
              <a:t>TESTO MAIUSCOLO DIMENSIONE ARIAL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-2844800" y="2732084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TESTO MAIUSCOLO DIMENSIONE ARIAL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-2858038" y="3259353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300" dirty="0" smtClean="0">
                <a:solidFill>
                  <a:schemeClr val="bg1"/>
                </a:solidFill>
              </a:rPr>
              <a:t>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-2880519" y="3900923"/>
            <a:ext cx="2592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smtClean="0">
                <a:solidFill>
                  <a:schemeClr val="bg1"/>
                </a:solidFill>
              </a:rPr>
              <a:t>TESTO MAIUSCOLO DIMENSIONE ARIAL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-2849846" y="4364723"/>
            <a:ext cx="26703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200" dirty="0" smtClean="0">
                <a:solidFill>
                  <a:schemeClr val="bg1"/>
                </a:solidFill>
              </a:rPr>
              <a:t>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-2906157" y="4778229"/>
            <a:ext cx="259238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smtClean="0">
                <a:solidFill>
                  <a:schemeClr val="bg1"/>
                </a:solidFill>
              </a:rPr>
              <a:t>TESTO MAIUSCOLO DIMENSIONE ARIAL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-2875484" y="5242029"/>
            <a:ext cx="267038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100" dirty="0" smtClean="0">
                <a:solidFill>
                  <a:schemeClr val="bg1"/>
                </a:solidFill>
              </a:rPr>
              <a:t>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40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-3255948" y="0"/>
            <a:ext cx="3076486" cy="6857999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1" y="6092825"/>
            <a:ext cx="1246094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269781" y="6126163"/>
            <a:ext cx="11677239" cy="577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it-IT" altLang="it-IT" sz="1200" b="1" dirty="0" smtClean="0">
                <a:solidFill>
                  <a:srgbClr val="FF9900"/>
                </a:solidFill>
              </a:rPr>
              <a:t>PROPOSTA DI MASTERPLAN</a:t>
            </a:r>
            <a:endParaRPr lang="it-IT" altLang="it-IT" sz="1200" b="1" dirty="0" smtClean="0">
              <a:solidFill>
                <a:srgbClr val="FF9900"/>
              </a:solidFill>
            </a:endParaRPr>
          </a:p>
          <a:p>
            <a:pPr>
              <a:spcBef>
                <a:spcPct val="50000"/>
              </a:spcBef>
              <a:buNone/>
            </a:pPr>
            <a:r>
              <a:rPr lang="it-IT" sz="1200" dirty="0" smtClean="0">
                <a:solidFill>
                  <a:schemeClr val="bg1"/>
                </a:solidFill>
              </a:rPr>
              <a:t>Prof</a:t>
            </a:r>
            <a:r>
              <a:rPr lang="x-none" sz="1200" dirty="0">
                <a:solidFill>
                  <a:schemeClr val="bg1"/>
                </a:solidFill>
              </a:rPr>
              <a:t>. A</a:t>
            </a:r>
            <a:r>
              <a:rPr lang="it-IT" sz="1200" dirty="0" err="1">
                <a:solidFill>
                  <a:schemeClr val="bg1"/>
                </a:solidFill>
              </a:rPr>
              <a:t>lfonso</a:t>
            </a:r>
            <a:r>
              <a:rPr lang="x-none" sz="1200" dirty="0">
                <a:solidFill>
                  <a:schemeClr val="bg1"/>
                </a:solidFill>
              </a:rPr>
              <a:t> G</a:t>
            </a:r>
            <a:r>
              <a:rPr lang="it-IT" sz="1200" dirty="0" err="1">
                <a:solidFill>
                  <a:schemeClr val="bg1"/>
                </a:solidFill>
              </a:rPr>
              <a:t>iancotti</a:t>
            </a:r>
            <a:r>
              <a:rPr lang="it-IT" sz="1200" dirty="0">
                <a:solidFill>
                  <a:schemeClr val="bg1"/>
                </a:solidFill>
              </a:rPr>
              <a:t> (</a:t>
            </a:r>
            <a:r>
              <a:rPr lang="it-IT" sz="1200" dirty="0" smtClean="0">
                <a:solidFill>
                  <a:schemeClr val="bg1"/>
                </a:solidFill>
              </a:rPr>
              <a:t>Canale </a:t>
            </a:r>
            <a:r>
              <a:rPr lang="it-IT" sz="1200" dirty="0">
                <a:solidFill>
                  <a:schemeClr val="bg1"/>
                </a:solidFill>
              </a:rPr>
              <a:t>B), </a:t>
            </a:r>
            <a:r>
              <a:rPr lang="it-IT" sz="1300" b="1" dirty="0">
                <a:solidFill>
                  <a:schemeClr val="bg1"/>
                </a:solidFill>
              </a:rPr>
              <a:t>ABITARE L’INCOMPIUTO, </a:t>
            </a:r>
            <a:r>
              <a:rPr lang="x-none" sz="1300" dirty="0" smtClean="0">
                <a:solidFill>
                  <a:schemeClr val="bg1"/>
                </a:solidFill>
              </a:rPr>
              <a:t>Laboratorio Di Progettazione I</a:t>
            </a:r>
            <a:r>
              <a:rPr lang="it-IT" sz="1300" dirty="0" smtClean="0">
                <a:solidFill>
                  <a:schemeClr val="bg1"/>
                </a:solidFill>
              </a:rPr>
              <a:t>II, Corso di Laurea in Scienze dell’Architettura, </a:t>
            </a:r>
            <a:r>
              <a:rPr lang="it-IT" sz="1300" dirty="0" err="1" smtClean="0">
                <a:solidFill>
                  <a:schemeClr val="bg1"/>
                </a:solidFill>
              </a:rPr>
              <a:t>a.a</a:t>
            </a:r>
            <a:r>
              <a:rPr lang="it-IT" sz="1300" dirty="0" smtClean="0">
                <a:solidFill>
                  <a:schemeClr val="bg1"/>
                </a:solidFill>
              </a:rPr>
              <a:t>. 2018/19 </a:t>
            </a:r>
            <a:r>
              <a:rPr lang="x-none" sz="1300" dirty="0" smtClean="0">
                <a:solidFill>
                  <a:schemeClr val="bg1"/>
                </a:solidFill>
              </a:rPr>
              <a:t> </a:t>
            </a:r>
            <a:endParaRPr lang="it-IT" altLang="it-IT" sz="1300" dirty="0">
              <a:solidFill>
                <a:schemeClr val="bg1"/>
              </a:solidFill>
            </a:endParaRPr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-2838605" y="5838826"/>
            <a:ext cx="2569907" cy="992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N:B: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Per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una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visibilita</a:t>
            </a:r>
            <a:r>
              <a:rPr lang="en-US" altLang="it-IT" sz="1300" dirty="0" smtClean="0">
                <a:solidFill>
                  <a:schemeClr val="bg1"/>
                </a:solidFill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ottimale</a:t>
            </a:r>
            <a:r>
              <a:rPr lang="en-US" altLang="it-IT" sz="1300" dirty="0" smtClean="0">
                <a:solidFill>
                  <a:schemeClr val="bg1"/>
                </a:solidFill>
              </a:rPr>
              <a:t> del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lavoro</a:t>
            </a:r>
            <a:r>
              <a:rPr lang="en-US" altLang="it-IT" sz="1300" dirty="0" smtClean="0">
                <a:solidFill>
                  <a:schemeClr val="bg1"/>
                </a:solidFill>
              </a:rPr>
              <a:t> a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schermo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consiglia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non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scendere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oltre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corpo</a:t>
            </a:r>
            <a:r>
              <a:rPr lang="en-US" altLang="it-IT" sz="1300" dirty="0" smtClean="0">
                <a:solidFill>
                  <a:schemeClr val="bg1"/>
                </a:solidFill>
              </a:rPr>
              <a:t> 11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pt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4104" name="Rectangle 3"/>
          <p:cNvSpPr>
            <a:spLocks noChangeArrowheads="1"/>
          </p:cNvSpPr>
          <p:nvPr/>
        </p:nvSpPr>
        <p:spPr bwMode="auto">
          <a:xfrm>
            <a:off x="357936" y="5589588"/>
            <a:ext cx="3492500" cy="215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-2863792" y="395782"/>
            <a:ext cx="268433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>
                <a:solidFill>
                  <a:schemeClr val="bg1"/>
                </a:solidFill>
                <a:cs typeface="Arial" panose="020B0604020202020204" pitchFamily="34" charset="0"/>
              </a:rPr>
              <a:t>L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’uso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del format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assolutamente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libero,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l’unico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vincolo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quello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di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usare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font </a:t>
            </a:r>
            <a:r>
              <a:rPr lang="en-US" altLang="it-IT" sz="1300" dirty="0">
                <a:solidFill>
                  <a:schemeClr val="bg1"/>
                </a:solidFill>
                <a:cs typeface="Arial" panose="020B0604020202020204" pitchFamily="34" charset="0"/>
              </a:rPr>
              <a:t>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rial per dare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unitarieta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ai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contribute.</a:t>
            </a:r>
            <a:endParaRPr lang="it-IT" altLang="it-IT" sz="1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-2876135" y="2059737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400" dirty="0" smtClean="0">
                <a:solidFill>
                  <a:schemeClr val="bg1"/>
                </a:solidFill>
              </a:rPr>
              <a:t>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-2834720" y="1677"/>
            <a:ext cx="252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u="sng" dirty="0" smtClean="0">
                <a:solidFill>
                  <a:schemeClr val="bg1"/>
                </a:solidFill>
              </a:rPr>
              <a:t>Note</a:t>
            </a:r>
            <a:endParaRPr lang="it-IT" altLang="it-IT" sz="1400" b="1" u="sng" dirty="0">
              <a:solidFill>
                <a:schemeClr val="bg1"/>
              </a:solidFill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-2863792" y="1550401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smtClean="0">
                <a:solidFill>
                  <a:schemeClr val="bg1"/>
                </a:solidFill>
              </a:rPr>
              <a:t>TESTO MAIUSCOLO DIMENSIONE ARIAL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-2844800" y="2732084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TESTO MAIUSCOLO DIMENSIONE ARIAL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-2858038" y="3259353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300" dirty="0" smtClean="0">
                <a:solidFill>
                  <a:schemeClr val="bg1"/>
                </a:solidFill>
              </a:rPr>
              <a:t>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-2880519" y="3900923"/>
            <a:ext cx="2592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smtClean="0">
                <a:solidFill>
                  <a:schemeClr val="bg1"/>
                </a:solidFill>
              </a:rPr>
              <a:t>TESTO MAIUSCOLO DIMENSIONE ARIAL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-2849846" y="4364723"/>
            <a:ext cx="26703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200" dirty="0" smtClean="0">
                <a:solidFill>
                  <a:schemeClr val="bg1"/>
                </a:solidFill>
              </a:rPr>
              <a:t>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-2906157" y="4778229"/>
            <a:ext cx="259238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smtClean="0">
                <a:solidFill>
                  <a:schemeClr val="bg1"/>
                </a:solidFill>
              </a:rPr>
              <a:t>TESTO MAIUSCOLO DIMENSIONE ARIAL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-2875484" y="5242029"/>
            <a:ext cx="267038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100" dirty="0" smtClean="0">
                <a:solidFill>
                  <a:schemeClr val="bg1"/>
                </a:solidFill>
              </a:rPr>
              <a:t>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574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-3255948" y="0"/>
            <a:ext cx="3076486" cy="6857999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1" y="6092825"/>
            <a:ext cx="1246094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269781" y="6126163"/>
            <a:ext cx="11677239" cy="577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it-IT" altLang="it-IT" sz="1200" b="1" dirty="0" smtClean="0">
                <a:solidFill>
                  <a:srgbClr val="FF9900"/>
                </a:solidFill>
              </a:rPr>
              <a:t>PROPOSTA DI MASTERPLAN</a:t>
            </a:r>
            <a:endParaRPr lang="it-IT" altLang="it-IT" sz="1200" b="1" dirty="0" smtClean="0">
              <a:solidFill>
                <a:srgbClr val="FF9900"/>
              </a:solidFill>
            </a:endParaRPr>
          </a:p>
          <a:p>
            <a:pPr>
              <a:spcBef>
                <a:spcPct val="50000"/>
              </a:spcBef>
              <a:buNone/>
            </a:pPr>
            <a:r>
              <a:rPr lang="it-IT" sz="1200" dirty="0" smtClean="0">
                <a:solidFill>
                  <a:schemeClr val="bg1"/>
                </a:solidFill>
              </a:rPr>
              <a:t>Prof</a:t>
            </a:r>
            <a:r>
              <a:rPr lang="x-none" sz="1200" dirty="0">
                <a:solidFill>
                  <a:schemeClr val="bg1"/>
                </a:solidFill>
              </a:rPr>
              <a:t>. A</a:t>
            </a:r>
            <a:r>
              <a:rPr lang="it-IT" sz="1200" dirty="0" err="1">
                <a:solidFill>
                  <a:schemeClr val="bg1"/>
                </a:solidFill>
              </a:rPr>
              <a:t>lfonso</a:t>
            </a:r>
            <a:r>
              <a:rPr lang="x-none" sz="1200" dirty="0">
                <a:solidFill>
                  <a:schemeClr val="bg1"/>
                </a:solidFill>
              </a:rPr>
              <a:t> G</a:t>
            </a:r>
            <a:r>
              <a:rPr lang="it-IT" sz="1200" dirty="0" err="1">
                <a:solidFill>
                  <a:schemeClr val="bg1"/>
                </a:solidFill>
              </a:rPr>
              <a:t>iancotti</a:t>
            </a:r>
            <a:r>
              <a:rPr lang="it-IT" sz="1200" dirty="0">
                <a:solidFill>
                  <a:schemeClr val="bg1"/>
                </a:solidFill>
              </a:rPr>
              <a:t> (</a:t>
            </a:r>
            <a:r>
              <a:rPr lang="it-IT" sz="1200" dirty="0" smtClean="0">
                <a:solidFill>
                  <a:schemeClr val="bg1"/>
                </a:solidFill>
              </a:rPr>
              <a:t>Canale </a:t>
            </a:r>
            <a:r>
              <a:rPr lang="it-IT" sz="1200" dirty="0">
                <a:solidFill>
                  <a:schemeClr val="bg1"/>
                </a:solidFill>
              </a:rPr>
              <a:t>B), </a:t>
            </a:r>
            <a:r>
              <a:rPr lang="it-IT" sz="1300" b="1" dirty="0">
                <a:solidFill>
                  <a:schemeClr val="bg1"/>
                </a:solidFill>
              </a:rPr>
              <a:t>ABITARE L’INCOMPIUTO, </a:t>
            </a:r>
            <a:r>
              <a:rPr lang="x-none" sz="1300" dirty="0" smtClean="0">
                <a:solidFill>
                  <a:schemeClr val="bg1"/>
                </a:solidFill>
              </a:rPr>
              <a:t>Laboratorio Di Progettazione I</a:t>
            </a:r>
            <a:r>
              <a:rPr lang="it-IT" sz="1300" dirty="0" smtClean="0">
                <a:solidFill>
                  <a:schemeClr val="bg1"/>
                </a:solidFill>
              </a:rPr>
              <a:t>II, Corso di Laurea in Scienze dell’Architettura, </a:t>
            </a:r>
            <a:r>
              <a:rPr lang="it-IT" sz="1300" dirty="0" err="1" smtClean="0">
                <a:solidFill>
                  <a:schemeClr val="bg1"/>
                </a:solidFill>
              </a:rPr>
              <a:t>a.a</a:t>
            </a:r>
            <a:r>
              <a:rPr lang="it-IT" sz="1300" dirty="0" smtClean="0">
                <a:solidFill>
                  <a:schemeClr val="bg1"/>
                </a:solidFill>
              </a:rPr>
              <a:t>. 2018/19 </a:t>
            </a:r>
            <a:r>
              <a:rPr lang="x-none" sz="1300" dirty="0" smtClean="0">
                <a:solidFill>
                  <a:schemeClr val="bg1"/>
                </a:solidFill>
              </a:rPr>
              <a:t> </a:t>
            </a:r>
            <a:endParaRPr lang="it-IT" altLang="it-IT" sz="1300" dirty="0">
              <a:solidFill>
                <a:schemeClr val="bg1"/>
              </a:solidFill>
            </a:endParaRPr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-2838605" y="5838826"/>
            <a:ext cx="2569907" cy="992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N:B: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Per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una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visibilita</a:t>
            </a:r>
            <a:r>
              <a:rPr lang="en-US" altLang="it-IT" sz="1300" dirty="0" smtClean="0">
                <a:solidFill>
                  <a:schemeClr val="bg1"/>
                </a:solidFill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ottimale</a:t>
            </a:r>
            <a:r>
              <a:rPr lang="en-US" altLang="it-IT" sz="1300" dirty="0" smtClean="0">
                <a:solidFill>
                  <a:schemeClr val="bg1"/>
                </a:solidFill>
              </a:rPr>
              <a:t> del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lavoro</a:t>
            </a:r>
            <a:r>
              <a:rPr lang="en-US" altLang="it-IT" sz="1300" dirty="0" smtClean="0">
                <a:solidFill>
                  <a:schemeClr val="bg1"/>
                </a:solidFill>
              </a:rPr>
              <a:t> a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schermo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consiglia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non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scendere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oltre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corpo</a:t>
            </a:r>
            <a:r>
              <a:rPr lang="en-US" altLang="it-IT" sz="1300" dirty="0" smtClean="0">
                <a:solidFill>
                  <a:schemeClr val="bg1"/>
                </a:solidFill>
              </a:rPr>
              <a:t> 11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pt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4104" name="Rectangle 3"/>
          <p:cNvSpPr>
            <a:spLocks noChangeArrowheads="1"/>
          </p:cNvSpPr>
          <p:nvPr/>
        </p:nvSpPr>
        <p:spPr bwMode="auto">
          <a:xfrm>
            <a:off x="357936" y="5589588"/>
            <a:ext cx="3492500" cy="215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-2863792" y="395782"/>
            <a:ext cx="268433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>
                <a:solidFill>
                  <a:schemeClr val="bg1"/>
                </a:solidFill>
                <a:cs typeface="Arial" panose="020B0604020202020204" pitchFamily="34" charset="0"/>
              </a:rPr>
              <a:t>L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’uso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del format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assolutamente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libero,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l’unico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vincolo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quello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di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usare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font </a:t>
            </a:r>
            <a:r>
              <a:rPr lang="en-US" altLang="it-IT" sz="1300" dirty="0">
                <a:solidFill>
                  <a:schemeClr val="bg1"/>
                </a:solidFill>
                <a:cs typeface="Arial" panose="020B0604020202020204" pitchFamily="34" charset="0"/>
              </a:rPr>
              <a:t>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rial per dare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unitarieta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ai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contribute.</a:t>
            </a:r>
            <a:endParaRPr lang="it-IT" altLang="it-IT" sz="1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-2876135" y="2059737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400" dirty="0" smtClean="0">
                <a:solidFill>
                  <a:schemeClr val="bg1"/>
                </a:solidFill>
              </a:rPr>
              <a:t>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-2834720" y="1677"/>
            <a:ext cx="252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u="sng" dirty="0" smtClean="0">
                <a:solidFill>
                  <a:schemeClr val="bg1"/>
                </a:solidFill>
              </a:rPr>
              <a:t>Note</a:t>
            </a:r>
            <a:endParaRPr lang="it-IT" altLang="it-IT" sz="1400" b="1" u="sng" dirty="0">
              <a:solidFill>
                <a:schemeClr val="bg1"/>
              </a:solidFill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-2863792" y="1550401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smtClean="0">
                <a:solidFill>
                  <a:schemeClr val="bg1"/>
                </a:solidFill>
              </a:rPr>
              <a:t>TESTO MAIUSCOLO DIMENSIONE ARIAL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-2844800" y="2732084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TESTO MAIUSCOLO DIMENSIONE ARIAL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-2858038" y="3259353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300" dirty="0" smtClean="0">
                <a:solidFill>
                  <a:schemeClr val="bg1"/>
                </a:solidFill>
              </a:rPr>
              <a:t>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-2880519" y="3900923"/>
            <a:ext cx="2592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smtClean="0">
                <a:solidFill>
                  <a:schemeClr val="bg1"/>
                </a:solidFill>
              </a:rPr>
              <a:t>TESTO MAIUSCOLO DIMENSIONE ARIAL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-2849846" y="4364723"/>
            <a:ext cx="26703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200" dirty="0" smtClean="0">
                <a:solidFill>
                  <a:schemeClr val="bg1"/>
                </a:solidFill>
              </a:rPr>
              <a:t>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-2906157" y="4778229"/>
            <a:ext cx="259238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smtClean="0">
                <a:solidFill>
                  <a:schemeClr val="bg1"/>
                </a:solidFill>
              </a:rPr>
              <a:t>TESTO MAIUSCOLO DIMENSIONE ARIAL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-2875484" y="5242029"/>
            <a:ext cx="267038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100" dirty="0" smtClean="0">
                <a:solidFill>
                  <a:schemeClr val="bg1"/>
                </a:solidFill>
              </a:rPr>
              <a:t>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411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3344</TotalTime>
  <Words>2305</Words>
  <Application>Microsoft Office PowerPoint</Application>
  <PresentationFormat>Widescreen</PresentationFormat>
  <Paragraphs>281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caliari</dc:creator>
  <cp:lastModifiedBy>Studio Elia Giancott</cp:lastModifiedBy>
  <cp:revision>24</cp:revision>
  <dcterms:created xsi:type="dcterms:W3CDTF">2018-06-21T11:07:15Z</dcterms:created>
  <dcterms:modified xsi:type="dcterms:W3CDTF">2018-09-21T08:43:41Z</dcterms:modified>
</cp:coreProperties>
</file>